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5"/>
  </p:notesMasterIdLst>
  <p:sldIdLst>
    <p:sldId id="256" r:id="rId3"/>
    <p:sldId id="570" r:id="rId4"/>
    <p:sldId id="494" r:id="rId5"/>
    <p:sldId id="422" r:id="rId6"/>
    <p:sldId id="419" r:id="rId7"/>
    <p:sldId id="563" r:id="rId8"/>
    <p:sldId id="525" r:id="rId9"/>
    <p:sldId id="564" r:id="rId10"/>
    <p:sldId id="526" r:id="rId11"/>
    <p:sldId id="527" r:id="rId12"/>
    <p:sldId id="528" r:id="rId13"/>
    <p:sldId id="529" r:id="rId14"/>
    <p:sldId id="566" r:id="rId15"/>
    <p:sldId id="567" r:id="rId16"/>
    <p:sldId id="530" r:id="rId17"/>
    <p:sldId id="531" r:id="rId18"/>
    <p:sldId id="532" r:id="rId19"/>
    <p:sldId id="534" r:id="rId20"/>
    <p:sldId id="565" r:id="rId21"/>
    <p:sldId id="568" r:id="rId22"/>
    <p:sldId id="537" r:id="rId23"/>
    <p:sldId id="538" r:id="rId24"/>
    <p:sldId id="539" r:id="rId25"/>
    <p:sldId id="540" r:id="rId26"/>
    <p:sldId id="541" r:id="rId27"/>
    <p:sldId id="542" r:id="rId28"/>
    <p:sldId id="569" r:id="rId29"/>
    <p:sldId id="543" r:id="rId30"/>
    <p:sldId id="544" r:id="rId31"/>
    <p:sldId id="545" r:id="rId32"/>
    <p:sldId id="546" r:id="rId33"/>
    <p:sldId id="53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15"/>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10/12/23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10/12/23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10/12/23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10/12/23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10/12/23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10/12/23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10/12/23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10/12/23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10/12/23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10/12/23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10/12/23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10/12/23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10/12/23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10/12/23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10/12/23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10/12/23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10/12/23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10/12/23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10/12/23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10/12/23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10/12/23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10/12/23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10/12/23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10/12/23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10/12/23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CC91DE2E-ACC6-754E-AED4-E581904C753C}"/>
              </a:ext>
            </a:extLst>
          </p:cNvPr>
          <p:cNvSpPr>
            <a:spLocks noGrp="1"/>
          </p:cNvSpPr>
          <p:nvPr>
            <p:ph sz="half" idx="1"/>
          </p:nvPr>
        </p:nvSpPr>
        <p:spPr>
          <a:xfrm>
            <a:off x="609599" y="1968503"/>
            <a:ext cx="5744901" cy="4157663"/>
          </a:xfrm>
        </p:spPr>
        <p:txBody>
          <a:bodyPr/>
          <a:lstStyle/>
          <a:p>
            <a:r>
              <a:rPr lang="en-US" sz="2200" dirty="0"/>
              <a:t>The equiaxed region consists of grains that have undergone significant growth when compared to the un-irradiated samples</a:t>
            </a:r>
          </a:p>
          <a:p>
            <a:r>
              <a:rPr lang="en-US" sz="2200" dirty="0"/>
              <a:t>Central voids have been shown to appear in irradiation times as short as 10 min, demonstrating that the appearance the central void is a result of fuel temperature and linear heating rate, not high burnup</a:t>
            </a:r>
          </a:p>
          <a:p>
            <a:r>
              <a:rPr lang="en-US" sz="2200" dirty="0"/>
              <a:t>The central void forms from the accumulation of voids and pores present in the fuel along a thermal gradient</a:t>
            </a:r>
          </a:p>
          <a:p>
            <a:endParaRPr lang="en-US" sz="2200" dirty="0"/>
          </a:p>
          <a:p>
            <a:endParaRPr lang="en-US" sz="2200" dirty="0"/>
          </a:p>
        </p:txBody>
      </p:sp>
      <p:pic>
        <p:nvPicPr>
          <p:cNvPr id="6" name="Content Placeholder 5">
            <a:extLst>
              <a:ext uri="{FF2B5EF4-FFF2-40B4-BE49-F238E27FC236}">
                <a16:creationId xmlns:a16="http://schemas.microsoft.com/office/drawing/2014/main" id="{BAB170FC-1525-514B-8CC5-DDF8B15A0F15}"/>
              </a:ext>
            </a:extLst>
          </p:cNvPr>
          <p:cNvPicPr>
            <a:picLocks noGrp="1" noChangeAspect="1"/>
          </p:cNvPicPr>
          <p:nvPr>
            <p:ph sz="half" idx="2"/>
          </p:nvPr>
        </p:nvPicPr>
        <p:blipFill>
          <a:blip r:embed="rId2"/>
          <a:stretch>
            <a:fillRect/>
          </a:stretch>
        </p:blipFill>
        <p:spPr>
          <a:xfrm>
            <a:off x="6243812" y="1968500"/>
            <a:ext cx="5292376" cy="4157663"/>
          </a:xfrm>
          <a:prstGeom prst="rect">
            <a:avLst/>
          </a:prstGeom>
        </p:spPr>
      </p:pic>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911284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Pore Formation</a:t>
            </a:r>
          </a:p>
        </p:txBody>
      </p:sp>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10" name="Picture 9">
            <a:extLst>
              <a:ext uri="{FF2B5EF4-FFF2-40B4-BE49-F238E27FC236}">
                <a16:creationId xmlns:a16="http://schemas.microsoft.com/office/drawing/2014/main" id="{B32A0A18-B1BF-B443-BD1A-8187D82A57D4}"/>
              </a:ext>
            </a:extLst>
          </p:cNvPr>
          <p:cNvPicPr>
            <a:picLocks noChangeAspect="1"/>
          </p:cNvPicPr>
          <p:nvPr/>
        </p:nvPicPr>
        <p:blipFill>
          <a:blip r:embed="rId2"/>
          <a:stretch>
            <a:fillRect/>
          </a:stretch>
        </p:blipFill>
        <p:spPr>
          <a:xfrm>
            <a:off x="1276350" y="1968500"/>
            <a:ext cx="9639300" cy="3911600"/>
          </a:xfrm>
          <a:prstGeom prst="rect">
            <a:avLst/>
          </a:prstGeom>
        </p:spPr>
      </p:pic>
      <p:cxnSp>
        <p:nvCxnSpPr>
          <p:cNvPr id="12" name="Straight Arrow Connector 11">
            <a:extLst>
              <a:ext uri="{FF2B5EF4-FFF2-40B4-BE49-F238E27FC236}">
                <a16:creationId xmlns:a16="http://schemas.microsoft.com/office/drawing/2014/main" id="{51FBCB12-2EEB-CD44-B8CF-008C62C8FC4B}"/>
              </a:ext>
            </a:extLst>
          </p:cNvPr>
          <p:cNvCxnSpPr/>
          <p:nvPr/>
        </p:nvCxnSpPr>
        <p:spPr>
          <a:xfrm flipV="1">
            <a:off x="1770927" y="6053559"/>
            <a:ext cx="7882359" cy="81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1C92FA0-B504-5F40-BF35-AADB205254A5}"/>
              </a:ext>
            </a:extLst>
          </p:cNvPr>
          <p:cNvSpPr txBox="1"/>
          <p:nvPr/>
        </p:nvSpPr>
        <p:spPr>
          <a:xfrm>
            <a:off x="4776486" y="6180717"/>
            <a:ext cx="2639028" cy="369332"/>
          </a:xfrm>
          <a:prstGeom prst="rect">
            <a:avLst/>
          </a:prstGeom>
          <a:noFill/>
        </p:spPr>
        <p:txBody>
          <a:bodyPr wrap="square" rtlCol="0">
            <a:spAutoFit/>
          </a:bodyPr>
          <a:lstStyle/>
          <a:p>
            <a:pPr algn="ctr"/>
            <a:r>
              <a:rPr lang="en-US" dirty="0"/>
              <a:t>Heating Rate</a:t>
            </a:r>
          </a:p>
        </p:txBody>
      </p:sp>
    </p:spTree>
    <p:extLst>
      <p:ext uri="{BB962C8B-B14F-4D97-AF65-F5344CB8AC3E}">
        <p14:creationId xmlns:p14="http://schemas.microsoft.com/office/powerpoint/2010/main" val="1512533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3F7-073B-724C-8869-4663EF9B3178}"/>
              </a:ext>
            </a:extLst>
          </p:cNvPr>
          <p:cNvSpPr>
            <a:spLocks noGrp="1"/>
          </p:cNvSpPr>
          <p:nvPr>
            <p:ph type="title"/>
          </p:nvPr>
        </p:nvSpPr>
        <p:spPr/>
        <p:txBody>
          <a:bodyPr/>
          <a:lstStyle/>
          <a:p>
            <a:r>
              <a:rPr lang="en-US" dirty="0"/>
              <a:t>MOX Pore Formation</a:t>
            </a:r>
          </a:p>
        </p:txBody>
      </p:sp>
      <p:sp>
        <p:nvSpPr>
          <p:cNvPr id="3" name="Content Placeholder 2">
            <a:extLst>
              <a:ext uri="{FF2B5EF4-FFF2-40B4-BE49-F238E27FC236}">
                <a16:creationId xmlns:a16="http://schemas.microsoft.com/office/drawing/2014/main" id="{31E1AB63-0EA6-6647-B2AE-C02D9ED92698}"/>
              </a:ext>
            </a:extLst>
          </p:cNvPr>
          <p:cNvSpPr>
            <a:spLocks noGrp="1"/>
          </p:cNvSpPr>
          <p:nvPr>
            <p:ph sz="half" idx="1"/>
          </p:nvPr>
        </p:nvSpPr>
        <p:spPr/>
        <p:txBody>
          <a:bodyPr/>
          <a:lstStyle/>
          <a:p>
            <a:r>
              <a:rPr lang="en-US" sz="2200" dirty="0"/>
              <a:t>The smallest spherical pores are highly mobile, being able to quickly and easily move through the restructured region</a:t>
            </a:r>
          </a:p>
          <a:p>
            <a:r>
              <a:rPr lang="en-US" sz="2200" dirty="0"/>
              <a:t>Intermediate sized pores become flat and elongated as they travel towards the fuel centers, leaving streaks at the tips of the voids as they travel</a:t>
            </a:r>
          </a:p>
          <a:p>
            <a:r>
              <a:rPr lang="en-US" sz="2200" dirty="0"/>
              <a:t>These “lenticular” voids are the most readily identifiable porosity feature in the irradiated MOX fuels due to their distinct shape</a:t>
            </a:r>
          </a:p>
          <a:p>
            <a:endParaRPr lang="en-US" sz="2200" dirty="0"/>
          </a:p>
        </p:txBody>
      </p:sp>
      <p:pic>
        <p:nvPicPr>
          <p:cNvPr id="6" name="Content Placeholder 5">
            <a:extLst>
              <a:ext uri="{FF2B5EF4-FFF2-40B4-BE49-F238E27FC236}">
                <a16:creationId xmlns:a16="http://schemas.microsoft.com/office/drawing/2014/main" id="{FB2B32E4-B081-3B4D-81DD-915D731FAB8E}"/>
              </a:ext>
            </a:extLst>
          </p:cNvPr>
          <p:cNvPicPr>
            <a:picLocks noGrp="1" noChangeAspect="1"/>
          </p:cNvPicPr>
          <p:nvPr>
            <p:ph sz="half" idx="2"/>
          </p:nvPr>
        </p:nvPicPr>
        <p:blipFill>
          <a:blip r:embed="rId2"/>
          <a:stretch>
            <a:fillRect/>
          </a:stretch>
        </p:blipFill>
        <p:spPr>
          <a:xfrm>
            <a:off x="6197600" y="2076886"/>
            <a:ext cx="5384800" cy="3940891"/>
          </a:xfrm>
          <a:prstGeom prst="rect">
            <a:avLst/>
          </a:prstGeom>
        </p:spPr>
      </p:pic>
      <p:sp>
        <p:nvSpPr>
          <p:cNvPr id="5" name="Slide Number Placeholder 4">
            <a:extLst>
              <a:ext uri="{FF2B5EF4-FFF2-40B4-BE49-F238E27FC236}">
                <a16:creationId xmlns:a16="http://schemas.microsoft.com/office/drawing/2014/main" id="{6FB3E4F0-3F49-144D-915B-095D99EF5146}"/>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174821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505A-0E5D-F8E8-1BE4-F33131727900}"/>
              </a:ext>
            </a:extLst>
          </p:cNvPr>
          <p:cNvSpPr>
            <a:spLocks noGrp="1"/>
          </p:cNvSpPr>
          <p:nvPr>
            <p:ph type="title"/>
          </p:nvPr>
        </p:nvSpPr>
        <p:spPr/>
        <p:txBody>
          <a:bodyPr/>
          <a:lstStyle/>
          <a:p>
            <a:r>
              <a:rPr lang="en-US" dirty="0"/>
              <a:t>Pore Migration</a:t>
            </a:r>
          </a:p>
        </p:txBody>
      </p:sp>
      <p:sp>
        <p:nvSpPr>
          <p:cNvPr id="3" name="Content Placeholder 2">
            <a:extLst>
              <a:ext uri="{FF2B5EF4-FFF2-40B4-BE49-F238E27FC236}">
                <a16:creationId xmlns:a16="http://schemas.microsoft.com/office/drawing/2014/main" id="{2EF3730A-3CBF-ADCF-12C3-C8F70164D142}"/>
              </a:ext>
            </a:extLst>
          </p:cNvPr>
          <p:cNvSpPr>
            <a:spLocks noGrp="1"/>
          </p:cNvSpPr>
          <p:nvPr>
            <p:ph sz="half" idx="1"/>
          </p:nvPr>
        </p:nvSpPr>
        <p:spPr/>
        <p:txBody>
          <a:bodyPr/>
          <a:lstStyle/>
          <a:p>
            <a:r>
              <a:rPr lang="en-US" sz="2200" dirty="0"/>
              <a:t>Hot to cold side of the pores has a steeper temperature gradient than in the fuel</a:t>
            </a:r>
          </a:p>
          <a:p>
            <a:r>
              <a:rPr lang="en-US" sz="2200" dirty="0"/>
              <a:t>The pressure of the fuel vapor is higher on the hot side of the lenticular pore, which induces an evaporation–condensation mechanism</a:t>
            </a:r>
          </a:p>
          <a:p>
            <a:r>
              <a:rPr lang="en-US" sz="2200" dirty="0"/>
              <a:t>Matter evaporates from the hot face and condenses on the cold face</a:t>
            </a:r>
          </a:p>
          <a:p>
            <a:r>
              <a:rPr lang="en-US" sz="2200" dirty="0"/>
              <a:t>Induces an inverse displacement of the lenticular pores that climb the thermal gradient toward the center of the pellet</a:t>
            </a:r>
          </a:p>
          <a:p>
            <a:endParaRPr lang="en-US" sz="2200" dirty="0"/>
          </a:p>
        </p:txBody>
      </p:sp>
      <p:sp>
        <p:nvSpPr>
          <p:cNvPr id="4" name="Content Placeholder 3">
            <a:extLst>
              <a:ext uri="{FF2B5EF4-FFF2-40B4-BE49-F238E27FC236}">
                <a16:creationId xmlns:a16="http://schemas.microsoft.com/office/drawing/2014/main" id="{EAA838F6-CD51-4F93-00D0-890A8AF5DD39}"/>
              </a:ext>
            </a:extLst>
          </p:cNvPr>
          <p:cNvSpPr>
            <a:spLocks noGrp="1"/>
          </p:cNvSpPr>
          <p:nvPr>
            <p:ph sz="half" idx="2"/>
          </p:nvPr>
        </p:nvSpPr>
        <p:spPr/>
        <p:txBody>
          <a:bodyPr/>
          <a:lstStyle/>
          <a:p>
            <a:r>
              <a:rPr lang="en-US" sz="2200" dirty="0"/>
              <a:t>The oxide vapor condenses on the cold side in a nearly single crystal way</a:t>
            </a:r>
          </a:p>
          <a:p>
            <a:r>
              <a:rPr lang="en-US" sz="2200" dirty="0"/>
              <a:t>The lenticular pores destroy the initial fuel microstructure and leave behind very elongated ‘columnar grains’ that appear clearly in micrographs</a:t>
            </a:r>
          </a:p>
        </p:txBody>
      </p:sp>
      <p:sp>
        <p:nvSpPr>
          <p:cNvPr id="5" name="Slide Number Placeholder 4">
            <a:extLst>
              <a:ext uri="{FF2B5EF4-FFF2-40B4-BE49-F238E27FC236}">
                <a16:creationId xmlns:a16="http://schemas.microsoft.com/office/drawing/2014/main" id="{4C990796-6FE8-058A-FB29-9FC072F934A9}"/>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6" name="Picture 5">
            <a:extLst>
              <a:ext uri="{FF2B5EF4-FFF2-40B4-BE49-F238E27FC236}">
                <a16:creationId xmlns:a16="http://schemas.microsoft.com/office/drawing/2014/main" id="{F408484C-D097-D7D8-8816-B5CD7AC10C68}"/>
              </a:ext>
            </a:extLst>
          </p:cNvPr>
          <p:cNvPicPr>
            <a:picLocks noChangeAspect="1"/>
          </p:cNvPicPr>
          <p:nvPr/>
        </p:nvPicPr>
        <p:blipFill rotWithShape="1">
          <a:blip r:embed="rId2"/>
          <a:srcRect l="50498"/>
          <a:stretch/>
        </p:blipFill>
        <p:spPr>
          <a:xfrm rot="5400000">
            <a:off x="8305121" y="2836430"/>
            <a:ext cx="1852640" cy="4390275"/>
          </a:xfrm>
          <a:prstGeom prst="rect">
            <a:avLst/>
          </a:prstGeom>
        </p:spPr>
      </p:pic>
    </p:spTree>
    <p:extLst>
      <p:ext uri="{BB962C8B-B14F-4D97-AF65-F5344CB8AC3E}">
        <p14:creationId xmlns:p14="http://schemas.microsoft.com/office/powerpoint/2010/main" val="2947599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5028-2694-5DDF-2FCD-05B35FBD1480}"/>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A8A5B344-ED1E-13B6-EF35-BDAA93771EAB}"/>
              </a:ext>
            </a:extLst>
          </p:cNvPr>
          <p:cNvSpPr>
            <a:spLocks noGrp="1"/>
          </p:cNvSpPr>
          <p:nvPr>
            <p:ph sz="half" idx="1"/>
          </p:nvPr>
        </p:nvSpPr>
        <p:spPr>
          <a:xfrm>
            <a:off x="609600" y="1968503"/>
            <a:ext cx="5864772" cy="4157663"/>
          </a:xfrm>
        </p:spPr>
        <p:txBody>
          <a:bodyPr/>
          <a:lstStyle/>
          <a:p>
            <a:r>
              <a:rPr lang="en-US" sz="2200" dirty="0"/>
              <a:t>The velocity of the pores varies rapidly with temperature, and the columnar grains only form at temperatures above ~1800C</a:t>
            </a:r>
          </a:p>
          <a:p>
            <a:r>
              <a:rPr lang="en-US" sz="2200" dirty="0"/>
              <a:t>Below 1800C, an equiaxed region consists of grains that have undergone significant growth when compared to the un-irradiated samples</a:t>
            </a:r>
          </a:p>
          <a:p>
            <a:r>
              <a:rPr lang="en-US" sz="2200" dirty="0"/>
              <a:t>At the periphery of the fuel pellet, temperatures are sufficiently low to limit grain growth, and thus the microstructure doesn’t undergo rapid changes</a:t>
            </a:r>
          </a:p>
          <a:p>
            <a:endParaRPr lang="en-US" sz="2200" dirty="0"/>
          </a:p>
        </p:txBody>
      </p:sp>
      <p:sp>
        <p:nvSpPr>
          <p:cNvPr id="5" name="Slide Number Placeholder 4">
            <a:extLst>
              <a:ext uri="{FF2B5EF4-FFF2-40B4-BE49-F238E27FC236}">
                <a16:creationId xmlns:a16="http://schemas.microsoft.com/office/drawing/2014/main" id="{74465E95-4173-FAFD-B1A1-B6FCE5F4312B}"/>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6" name="Content Placeholder 5">
            <a:extLst>
              <a:ext uri="{FF2B5EF4-FFF2-40B4-BE49-F238E27FC236}">
                <a16:creationId xmlns:a16="http://schemas.microsoft.com/office/drawing/2014/main" id="{AAB80D68-B816-7AF1-156C-B00CBB8F6642}"/>
              </a:ext>
            </a:extLst>
          </p:cNvPr>
          <p:cNvPicPr>
            <a:picLocks noChangeAspect="1"/>
          </p:cNvPicPr>
          <p:nvPr/>
        </p:nvPicPr>
        <p:blipFill>
          <a:blip r:embed="rId2"/>
          <a:stretch>
            <a:fillRect/>
          </a:stretch>
        </p:blipFill>
        <p:spPr bwMode="auto">
          <a:xfrm>
            <a:off x="6290024" y="1968503"/>
            <a:ext cx="5292376"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404646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59D7-F111-9644-83CA-EBC31572D77B}"/>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B78184F8-17E6-9445-9A62-605C963B1DB3}"/>
              </a:ext>
            </a:extLst>
          </p:cNvPr>
          <p:cNvSpPr>
            <a:spLocks noGrp="1"/>
          </p:cNvSpPr>
          <p:nvPr>
            <p:ph sz="half" idx="1"/>
          </p:nvPr>
        </p:nvSpPr>
        <p:spPr>
          <a:xfrm>
            <a:off x="609599" y="1968503"/>
            <a:ext cx="6117022" cy="4157663"/>
          </a:xfrm>
        </p:spPr>
        <p:txBody>
          <a:bodyPr/>
          <a:lstStyle/>
          <a:p>
            <a:r>
              <a:rPr lang="en-US" sz="2200" dirty="0"/>
              <a:t>The movement of pores leads to a redistribution of plutonium, resulting in a spike in Pu concentration surrounding the central void</a:t>
            </a:r>
          </a:p>
          <a:p>
            <a:r>
              <a:rPr lang="en-US" sz="2200" dirty="0"/>
              <a:t>Similar behavior has been observed for americium</a:t>
            </a:r>
          </a:p>
          <a:p>
            <a:r>
              <a:rPr lang="en-US" sz="2200" dirty="0"/>
              <a:t>This transuranic concentration increase is accompanied with a decrease in U concentration</a:t>
            </a:r>
          </a:p>
          <a:p>
            <a:r>
              <a:rPr lang="en-US" sz="2200" dirty="0"/>
              <a:t>This redistribution increases the local fission rate and centerline temperature, while generating lower melting point phases</a:t>
            </a:r>
          </a:p>
          <a:p>
            <a:endParaRPr lang="en-US" sz="2200" dirty="0"/>
          </a:p>
          <a:p>
            <a:endParaRPr lang="en-US" sz="2200" dirty="0"/>
          </a:p>
        </p:txBody>
      </p:sp>
      <p:pic>
        <p:nvPicPr>
          <p:cNvPr id="6" name="Content Placeholder 5">
            <a:extLst>
              <a:ext uri="{FF2B5EF4-FFF2-40B4-BE49-F238E27FC236}">
                <a16:creationId xmlns:a16="http://schemas.microsoft.com/office/drawing/2014/main" id="{0F3CBD17-CE47-A741-8474-8D1C41467FE1}"/>
              </a:ext>
            </a:extLst>
          </p:cNvPr>
          <p:cNvPicPr>
            <a:picLocks noGrp="1" noChangeAspect="1"/>
          </p:cNvPicPr>
          <p:nvPr>
            <p:ph sz="half" idx="2"/>
          </p:nvPr>
        </p:nvPicPr>
        <p:blipFill>
          <a:blip r:embed="rId2"/>
          <a:stretch>
            <a:fillRect/>
          </a:stretch>
        </p:blipFill>
        <p:spPr>
          <a:xfrm>
            <a:off x="6886460" y="1968500"/>
            <a:ext cx="4979719" cy="4525822"/>
          </a:xfrm>
          <a:prstGeom prst="rect">
            <a:avLst/>
          </a:prstGeom>
        </p:spPr>
      </p:pic>
      <p:sp>
        <p:nvSpPr>
          <p:cNvPr id="5" name="Slide Number Placeholder 4">
            <a:extLst>
              <a:ext uri="{FF2B5EF4-FFF2-40B4-BE49-F238E27FC236}">
                <a16:creationId xmlns:a16="http://schemas.microsoft.com/office/drawing/2014/main" id="{D3927B47-98A0-CD43-B5B9-CC8E31B0E069}"/>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2946164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7834-14FB-1444-96E6-771D2147723C}"/>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8AD37A6E-0E1E-1642-AE7E-B8C29912AF4E}"/>
              </a:ext>
            </a:extLst>
          </p:cNvPr>
          <p:cNvSpPr>
            <a:spLocks noGrp="1"/>
          </p:cNvSpPr>
          <p:nvPr>
            <p:ph sz="half" idx="1"/>
          </p:nvPr>
        </p:nvSpPr>
        <p:spPr/>
        <p:txBody>
          <a:bodyPr/>
          <a:lstStyle/>
          <a:p>
            <a:r>
              <a:rPr lang="en-US" sz="2000" dirty="0"/>
              <a:t>This phenomenon is currently understood as an evaporation-condensation process</a:t>
            </a:r>
          </a:p>
          <a:p>
            <a:r>
              <a:rPr lang="en-US" sz="2000" dirty="0"/>
              <a:t>The fuel at the edge of the pore closest to the centerline becomes gaseous inside the pore and deposits itself on the cooler region of the pore closest to the cladding</a:t>
            </a:r>
          </a:p>
          <a:p>
            <a:r>
              <a:rPr lang="en-US" sz="2000" dirty="0"/>
              <a:t>UO2 is the more volatile of the U/Pu heavy metal species present in the fuel matrix</a:t>
            </a:r>
          </a:p>
          <a:p>
            <a:r>
              <a:rPr lang="en-US" sz="2000" dirty="0"/>
              <a:t>The high oxygen potential can lead to a high partial pressure of UO3 within the self-contained pores</a:t>
            </a:r>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9AC94C8A-4E2C-264F-AADF-9BDFE938BFD6}"/>
              </a:ext>
            </a:extLst>
          </p:cNvPr>
          <p:cNvSpPr>
            <a:spLocks noGrp="1"/>
          </p:cNvSpPr>
          <p:nvPr>
            <p:ph sz="half" idx="2"/>
          </p:nvPr>
        </p:nvSpPr>
        <p:spPr/>
        <p:txBody>
          <a:bodyPr/>
          <a:lstStyle/>
          <a:p>
            <a:r>
              <a:rPr lang="en-US" sz="2000" dirty="0"/>
              <a:t>Enriched regions of PuO2 are left behind and deposited at the leading edge of the central void as the porosity agglomerates in the fuel center</a:t>
            </a:r>
          </a:p>
          <a:p>
            <a:r>
              <a:rPr lang="en-US" sz="2000" dirty="0"/>
              <a:t>Some experiments on O/M ratio seems to point towards higher O potential leading to more redistribution</a:t>
            </a:r>
          </a:p>
          <a:p>
            <a:r>
              <a:rPr lang="en-US" sz="2000" dirty="0"/>
              <a:t>While this is the working theory, it is not clear if this explanation can also account for the necessary pore velocities</a:t>
            </a:r>
          </a:p>
          <a:p>
            <a:r>
              <a:rPr lang="en-US" sz="2000" dirty="0"/>
              <a:t>No experimentally proven substitution has been put forth as a replacement theory to the observed features</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9F684B3F-3122-4749-8084-8691DAC76E9A}"/>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837258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599" y="1968503"/>
            <a:ext cx="7083973" cy="4157663"/>
          </a:xfrm>
        </p:spPr>
        <p:txBody>
          <a:bodyPr/>
          <a:lstStyle/>
          <a:p>
            <a:r>
              <a:rPr lang="en-US" sz="1800" dirty="0"/>
              <a:t>Regions of high Pu concentration form in the MOX fuel matrix due to incomplete mixing during fabrication</a:t>
            </a:r>
          </a:p>
          <a:p>
            <a:r>
              <a:rPr lang="en-US" sz="1800" dirty="0"/>
              <a:t>Clusters of dispersed porosity form in high Pu concentration regions because of the high fission rate</a:t>
            </a:r>
          </a:p>
          <a:p>
            <a:r>
              <a:rPr lang="en-US" sz="1800" dirty="0"/>
              <a:t>Thermal conductivity of the spots is also lower than the surrounding matrix, thus the PAs are both hotter and undergo a greater number of fission events in a very small region</a:t>
            </a:r>
          </a:p>
          <a:p>
            <a:r>
              <a:rPr lang="en-US" sz="1800" dirty="0"/>
              <a:t>Burnup in these regions may be greater than 2-3 times that of the pellet as a whole</a:t>
            </a:r>
          </a:p>
          <a:p>
            <a:r>
              <a:rPr lang="en-US" sz="1800" dirty="0"/>
              <a:t>The morphology of porosity in the agglomerates depends on the temperature, with smaller bubbles in cold regions and large bubbles in hot regions</a:t>
            </a:r>
          </a:p>
          <a:p>
            <a:r>
              <a:rPr lang="en-US" sz="1800" dirty="0"/>
              <a:t>Porosity formed due to PAs are visually distinct from fission gas bubbles or pre-existing porosity</a:t>
            </a:r>
          </a:p>
          <a:p>
            <a:endParaRPr lang="en-US" sz="1800" dirty="0"/>
          </a:p>
          <a:p>
            <a:endParaRPr lang="en-US" sz="1800" dirty="0"/>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rotWithShape="1">
          <a:blip r:embed="rId2"/>
          <a:srcRect r="33712"/>
          <a:stretch/>
        </p:blipFill>
        <p:spPr>
          <a:xfrm>
            <a:off x="7693573" y="2035597"/>
            <a:ext cx="3678621" cy="2054481"/>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4" name="Content Placeholder 5">
            <a:extLst>
              <a:ext uri="{FF2B5EF4-FFF2-40B4-BE49-F238E27FC236}">
                <a16:creationId xmlns:a16="http://schemas.microsoft.com/office/drawing/2014/main" id="{84F334C5-0539-61BB-8B4D-CBF84A394057}"/>
              </a:ext>
            </a:extLst>
          </p:cNvPr>
          <p:cNvPicPr>
            <a:picLocks noChangeAspect="1"/>
          </p:cNvPicPr>
          <p:nvPr/>
        </p:nvPicPr>
        <p:blipFill rotWithShape="1">
          <a:blip r:embed="rId2"/>
          <a:srcRect l="66193"/>
          <a:stretch/>
        </p:blipFill>
        <p:spPr bwMode="auto">
          <a:xfrm>
            <a:off x="8734097" y="4071685"/>
            <a:ext cx="1876096" cy="20544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061748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9AE0-F18C-BA47-B0C9-8381ACE92FB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4A3AF477-1E19-0D4B-88D1-05C88582BE0A}"/>
              </a:ext>
            </a:extLst>
          </p:cNvPr>
          <p:cNvSpPr>
            <a:spLocks noGrp="1"/>
          </p:cNvSpPr>
          <p:nvPr>
            <p:ph sz="half" idx="1"/>
          </p:nvPr>
        </p:nvSpPr>
        <p:spPr/>
        <p:txBody>
          <a:bodyPr/>
          <a:lstStyle/>
          <a:p>
            <a:r>
              <a:rPr lang="en-US" sz="2000" dirty="0"/>
              <a:t>The presence of the high burnup structure (HBS) has been observed within the PA regions</a:t>
            </a:r>
          </a:p>
          <a:p>
            <a:r>
              <a:rPr lang="en-US" sz="2000" dirty="0"/>
              <a:t>The HBS is basically a fine grained, cauliflower-like structure</a:t>
            </a:r>
          </a:p>
          <a:p>
            <a:r>
              <a:rPr lang="en-US" sz="2000" dirty="0"/>
              <a:t>In MOX fuels, the HBS structure appears in fuels following burnups between 60 and 80 </a:t>
            </a:r>
            <a:r>
              <a:rPr lang="en-US" sz="2000" dirty="0" err="1"/>
              <a:t>GWd</a:t>
            </a:r>
            <a:r>
              <a:rPr lang="en-US" sz="2000" dirty="0"/>
              <a:t>/</a:t>
            </a:r>
            <a:r>
              <a:rPr lang="en-US" sz="2000" dirty="0" err="1"/>
              <a:t>tM</a:t>
            </a:r>
            <a:r>
              <a:rPr lang="en-US" sz="2000" dirty="0"/>
              <a:t> at temperatures below approximately 1100C</a:t>
            </a:r>
          </a:p>
          <a:p>
            <a:r>
              <a:rPr lang="en-US" sz="2000" dirty="0"/>
              <a:t>PA's reach these local burnups at pellet burnups far below this threshold</a:t>
            </a:r>
          </a:p>
          <a:p>
            <a:endParaRPr lang="en-US" sz="2000" dirty="0"/>
          </a:p>
        </p:txBody>
      </p:sp>
      <p:pic>
        <p:nvPicPr>
          <p:cNvPr id="6" name="Content Placeholder 5">
            <a:extLst>
              <a:ext uri="{FF2B5EF4-FFF2-40B4-BE49-F238E27FC236}">
                <a16:creationId xmlns:a16="http://schemas.microsoft.com/office/drawing/2014/main" id="{197C0C76-77B9-C24A-9770-74989A93DC8C}"/>
              </a:ext>
            </a:extLst>
          </p:cNvPr>
          <p:cNvPicPr>
            <a:picLocks noGrp="1" noChangeAspect="1"/>
          </p:cNvPicPr>
          <p:nvPr>
            <p:ph sz="half" idx="2"/>
          </p:nvPr>
        </p:nvPicPr>
        <p:blipFill>
          <a:blip r:embed="rId2"/>
          <a:stretch>
            <a:fillRect/>
          </a:stretch>
        </p:blipFill>
        <p:spPr>
          <a:xfrm>
            <a:off x="6540500" y="2269331"/>
            <a:ext cx="4699000" cy="3556000"/>
          </a:xfrm>
          <a:prstGeom prst="rect">
            <a:avLst/>
          </a:prstGeom>
        </p:spPr>
      </p:pic>
      <p:sp>
        <p:nvSpPr>
          <p:cNvPr id="5" name="Slide Number Placeholder 4">
            <a:extLst>
              <a:ext uri="{FF2B5EF4-FFF2-40B4-BE49-F238E27FC236}">
                <a16:creationId xmlns:a16="http://schemas.microsoft.com/office/drawing/2014/main" id="{0580CD1A-0607-994D-8528-92DDAE5E2AF8}"/>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05482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6DB1-57B8-64CF-6392-AF36CAC3E4E2}"/>
              </a:ext>
            </a:extLst>
          </p:cNvPr>
          <p:cNvSpPr>
            <a:spLocks noGrp="1"/>
          </p:cNvSpPr>
          <p:nvPr>
            <p:ph type="title"/>
          </p:nvPr>
        </p:nvSpPr>
        <p:spPr/>
        <p:txBody>
          <a:bodyPr/>
          <a:lstStyle/>
          <a:p>
            <a:r>
              <a:rPr lang="en-US" dirty="0"/>
              <a:t>Oxygen Redistribution</a:t>
            </a:r>
          </a:p>
        </p:txBody>
      </p:sp>
      <p:sp>
        <p:nvSpPr>
          <p:cNvPr id="3" name="Content Placeholder 2">
            <a:extLst>
              <a:ext uri="{FF2B5EF4-FFF2-40B4-BE49-F238E27FC236}">
                <a16:creationId xmlns:a16="http://schemas.microsoft.com/office/drawing/2014/main" id="{FC8BD6EE-0405-FE2B-A027-E70C2F67C33F}"/>
              </a:ext>
            </a:extLst>
          </p:cNvPr>
          <p:cNvSpPr>
            <a:spLocks noGrp="1"/>
          </p:cNvSpPr>
          <p:nvPr>
            <p:ph sz="half" idx="1"/>
          </p:nvPr>
        </p:nvSpPr>
        <p:spPr>
          <a:xfrm>
            <a:off x="609599" y="1968503"/>
            <a:ext cx="6520833" cy="4157663"/>
          </a:xfrm>
        </p:spPr>
        <p:txBody>
          <a:bodyPr/>
          <a:lstStyle/>
          <a:p>
            <a:r>
              <a:rPr lang="en-US" sz="2200" dirty="0"/>
              <a:t>The as-fabricated oxide pellets used as fuel in fast reactors are always </a:t>
            </a:r>
            <a:r>
              <a:rPr lang="en-US" sz="2200" dirty="0" err="1"/>
              <a:t>hypostoichiometric</a:t>
            </a:r>
            <a:r>
              <a:rPr lang="en-US" sz="2200" dirty="0"/>
              <a:t> with an initial O/M typically in the range 1.93–2.00</a:t>
            </a:r>
          </a:p>
          <a:p>
            <a:r>
              <a:rPr lang="en-US" sz="2200" dirty="0"/>
              <a:t>Oxygen is redistributed radially, migrating down the thermal gradient, thus bringing the composition close to stoichiometry near the periphery, whereas the O/M ratio becomes very low in the hottest area</a:t>
            </a:r>
          </a:p>
          <a:p>
            <a:r>
              <a:rPr lang="en-US" sz="2200" dirty="0"/>
              <a:t>Oxygen transport is likely a combination of vapor and solid diffusion</a:t>
            </a:r>
          </a:p>
          <a:p>
            <a:endParaRPr lang="en-US" sz="2200" dirty="0"/>
          </a:p>
        </p:txBody>
      </p:sp>
      <p:sp>
        <p:nvSpPr>
          <p:cNvPr id="5" name="Slide Number Placeholder 4">
            <a:extLst>
              <a:ext uri="{FF2B5EF4-FFF2-40B4-BE49-F238E27FC236}">
                <a16:creationId xmlns:a16="http://schemas.microsoft.com/office/drawing/2014/main" id="{CB6257F7-A5E3-1101-670A-160E8FDEF757}"/>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6" name="Picture 5">
            <a:extLst>
              <a:ext uri="{FF2B5EF4-FFF2-40B4-BE49-F238E27FC236}">
                <a16:creationId xmlns:a16="http://schemas.microsoft.com/office/drawing/2014/main" id="{E9D4F043-5AC7-3FB0-8613-AC477AAF6971}"/>
              </a:ext>
            </a:extLst>
          </p:cNvPr>
          <p:cNvPicPr>
            <a:picLocks noChangeAspect="1"/>
          </p:cNvPicPr>
          <p:nvPr/>
        </p:nvPicPr>
        <p:blipFill>
          <a:blip r:embed="rId2"/>
          <a:stretch>
            <a:fillRect/>
          </a:stretch>
        </p:blipFill>
        <p:spPr>
          <a:xfrm>
            <a:off x="7599193" y="2400520"/>
            <a:ext cx="3983207" cy="3106901"/>
          </a:xfrm>
          <a:prstGeom prst="rect">
            <a:avLst/>
          </a:prstGeom>
        </p:spPr>
      </p:pic>
    </p:spTree>
    <p:extLst>
      <p:ext uri="{BB962C8B-B14F-4D97-AF65-F5344CB8AC3E}">
        <p14:creationId xmlns:p14="http://schemas.microsoft.com/office/powerpoint/2010/main" val="19785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BE7F-47A1-6D77-E9AE-8E4E5D0FB10C}"/>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464C8DEE-2446-CB9C-1446-665291657981}"/>
              </a:ext>
            </a:extLst>
          </p:cNvPr>
          <p:cNvSpPr>
            <a:spLocks noGrp="1"/>
          </p:cNvSpPr>
          <p:nvPr>
            <p:ph idx="1"/>
          </p:nvPr>
        </p:nvSpPr>
        <p:spPr/>
        <p:txBody>
          <a:bodyPr/>
          <a:lstStyle/>
          <a:p>
            <a:r>
              <a:rPr lang="en-US" dirty="0"/>
              <a:t>Sent out a google form for the presentation survey</a:t>
            </a:r>
          </a:p>
        </p:txBody>
      </p:sp>
      <p:sp>
        <p:nvSpPr>
          <p:cNvPr id="4" name="Slide Number Placeholder 3">
            <a:extLst>
              <a:ext uri="{FF2B5EF4-FFF2-40B4-BE49-F238E27FC236}">
                <a16:creationId xmlns:a16="http://schemas.microsoft.com/office/drawing/2014/main" id="{A4E5653B-FB56-4321-96A7-C33C6B138CE3}"/>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402528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6DB1-57B8-64CF-6392-AF36CAC3E4E2}"/>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FC8BD6EE-0405-FE2B-A027-E70C2F67C33F}"/>
              </a:ext>
            </a:extLst>
          </p:cNvPr>
          <p:cNvSpPr>
            <a:spLocks noGrp="1"/>
          </p:cNvSpPr>
          <p:nvPr>
            <p:ph sz="half" idx="1"/>
          </p:nvPr>
        </p:nvSpPr>
        <p:spPr/>
        <p:txBody>
          <a:bodyPr/>
          <a:lstStyle/>
          <a:p>
            <a:r>
              <a:rPr lang="en-US" sz="2200" dirty="0"/>
              <a:t>Fission releases two oxygen atoms, which cannot be fully bound by the fission products, this increases the O potential in the fuel as dissolved O</a:t>
            </a:r>
          </a:p>
          <a:p>
            <a:r>
              <a:rPr lang="en-US" sz="2200" dirty="0"/>
              <a:t>The O potential increases until the point where Mo starts to oxidize, leaving the metallic inclusions</a:t>
            </a:r>
          </a:p>
          <a:p>
            <a:r>
              <a:rPr lang="en-US" sz="2200" dirty="0"/>
              <a:t>The O/M ratio increases until Mo starts to oxidize, then maintains at approximately 2.0 or thereabouts</a:t>
            </a:r>
          </a:p>
          <a:p>
            <a:endParaRPr lang="en-US" sz="2200" dirty="0"/>
          </a:p>
        </p:txBody>
      </p:sp>
      <p:sp>
        <p:nvSpPr>
          <p:cNvPr id="5" name="Slide Number Placeholder 4">
            <a:extLst>
              <a:ext uri="{FF2B5EF4-FFF2-40B4-BE49-F238E27FC236}">
                <a16:creationId xmlns:a16="http://schemas.microsoft.com/office/drawing/2014/main" id="{CB6257F7-A5E3-1101-670A-160E8FDEF757}"/>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6" name="Picture 5">
            <a:extLst>
              <a:ext uri="{FF2B5EF4-FFF2-40B4-BE49-F238E27FC236}">
                <a16:creationId xmlns:a16="http://schemas.microsoft.com/office/drawing/2014/main" id="{5ED1FE4F-809F-9DBE-0FA4-44257004B131}"/>
              </a:ext>
            </a:extLst>
          </p:cNvPr>
          <p:cNvPicPr>
            <a:picLocks noChangeAspect="1"/>
          </p:cNvPicPr>
          <p:nvPr/>
        </p:nvPicPr>
        <p:blipFill>
          <a:blip r:embed="rId2"/>
          <a:stretch>
            <a:fillRect/>
          </a:stretch>
        </p:blipFill>
        <p:spPr>
          <a:xfrm>
            <a:off x="6604000" y="4509623"/>
            <a:ext cx="4267200" cy="2029291"/>
          </a:xfrm>
          <a:prstGeom prst="rect">
            <a:avLst/>
          </a:prstGeom>
        </p:spPr>
      </p:pic>
      <p:pic>
        <p:nvPicPr>
          <p:cNvPr id="7" name="Picture 6">
            <a:extLst>
              <a:ext uri="{FF2B5EF4-FFF2-40B4-BE49-F238E27FC236}">
                <a16:creationId xmlns:a16="http://schemas.microsoft.com/office/drawing/2014/main" id="{77C40237-1493-B869-3448-F71467A8B147}"/>
              </a:ext>
            </a:extLst>
          </p:cNvPr>
          <p:cNvPicPr>
            <a:picLocks noChangeAspect="1"/>
          </p:cNvPicPr>
          <p:nvPr/>
        </p:nvPicPr>
        <p:blipFill>
          <a:blip r:embed="rId3"/>
          <a:stretch>
            <a:fillRect/>
          </a:stretch>
        </p:blipFill>
        <p:spPr>
          <a:xfrm>
            <a:off x="6604000" y="1824727"/>
            <a:ext cx="4267200" cy="2569803"/>
          </a:xfrm>
          <a:prstGeom prst="rect">
            <a:avLst/>
          </a:prstGeom>
        </p:spPr>
      </p:pic>
    </p:spTree>
    <p:extLst>
      <p:ext uri="{BB962C8B-B14F-4D97-AF65-F5344CB8AC3E}">
        <p14:creationId xmlns:p14="http://schemas.microsoft.com/office/powerpoint/2010/main" val="54810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018C-385B-1049-ACFA-F6D9FE3BAF13}"/>
              </a:ext>
            </a:extLst>
          </p:cNvPr>
          <p:cNvSpPr>
            <a:spLocks noGrp="1"/>
          </p:cNvSpPr>
          <p:nvPr>
            <p:ph type="title"/>
          </p:nvPr>
        </p:nvSpPr>
        <p:spPr/>
        <p:txBody>
          <a:bodyPr/>
          <a:lstStyle/>
          <a:p>
            <a:r>
              <a:rPr lang="en-US" dirty="0"/>
              <a:t>Solid Fission Products</a:t>
            </a:r>
          </a:p>
        </p:txBody>
      </p:sp>
      <p:sp>
        <p:nvSpPr>
          <p:cNvPr id="3" name="Content Placeholder 2">
            <a:extLst>
              <a:ext uri="{FF2B5EF4-FFF2-40B4-BE49-F238E27FC236}">
                <a16:creationId xmlns:a16="http://schemas.microsoft.com/office/drawing/2014/main" id="{04A6B6FB-589F-E04B-A7F7-777414FB96C6}"/>
              </a:ext>
            </a:extLst>
          </p:cNvPr>
          <p:cNvSpPr>
            <a:spLocks noGrp="1"/>
          </p:cNvSpPr>
          <p:nvPr>
            <p:ph sz="half" idx="1"/>
          </p:nvPr>
        </p:nvSpPr>
        <p:spPr>
          <a:xfrm>
            <a:off x="609600" y="1968503"/>
            <a:ext cx="5778500" cy="4157663"/>
          </a:xfrm>
        </p:spPr>
        <p:txBody>
          <a:bodyPr/>
          <a:lstStyle/>
          <a:p>
            <a:r>
              <a:rPr lang="en-US" sz="2200" dirty="0"/>
              <a:t>Fission products in oxide fuels can be grouped into 4/5 categories</a:t>
            </a:r>
          </a:p>
          <a:p>
            <a:r>
              <a:rPr lang="en-US" sz="2200" dirty="0"/>
              <a:t>Fission gases and volatile species</a:t>
            </a:r>
          </a:p>
          <a:p>
            <a:r>
              <a:rPr lang="en-US" sz="2200" dirty="0"/>
              <a:t>Metallic precipitates</a:t>
            </a:r>
          </a:p>
          <a:p>
            <a:r>
              <a:rPr lang="en-US" sz="2200" dirty="0"/>
              <a:t>Oxide precipitates</a:t>
            </a:r>
          </a:p>
          <a:p>
            <a:r>
              <a:rPr lang="en-US" sz="2200" dirty="0"/>
              <a:t>Soluble oxides</a:t>
            </a:r>
          </a:p>
          <a:p>
            <a:r>
              <a:rPr lang="en-US" sz="2200" dirty="0"/>
              <a:t>LWR fuel vs Pu-containing MOX fuel, we see a higher concentration Ru, Rh, Pd, and a lower concentration of Zr and Mo</a:t>
            </a:r>
          </a:p>
          <a:p>
            <a:r>
              <a:rPr lang="en-US" sz="2200" dirty="0"/>
              <a:t>Target higher burnups, so we have a very high inventory of fission products</a:t>
            </a:r>
          </a:p>
          <a:p>
            <a:endParaRPr lang="en-US" sz="2200" dirty="0"/>
          </a:p>
        </p:txBody>
      </p:sp>
      <p:pic>
        <p:nvPicPr>
          <p:cNvPr id="6" name="Content Placeholder 5">
            <a:extLst>
              <a:ext uri="{FF2B5EF4-FFF2-40B4-BE49-F238E27FC236}">
                <a16:creationId xmlns:a16="http://schemas.microsoft.com/office/drawing/2014/main" id="{C03B8B5F-71C7-CD4C-A8F0-798DBEF9EA6D}"/>
              </a:ext>
            </a:extLst>
          </p:cNvPr>
          <p:cNvPicPr>
            <a:picLocks noGrp="1" noChangeAspect="1"/>
          </p:cNvPicPr>
          <p:nvPr>
            <p:ph sz="half" idx="2"/>
          </p:nvPr>
        </p:nvPicPr>
        <p:blipFill>
          <a:blip r:embed="rId2"/>
          <a:stretch>
            <a:fillRect/>
          </a:stretch>
        </p:blipFill>
        <p:spPr>
          <a:xfrm>
            <a:off x="6388100" y="2415381"/>
            <a:ext cx="5003800" cy="3263900"/>
          </a:xfrm>
          <a:prstGeom prst="rect">
            <a:avLst/>
          </a:prstGeom>
        </p:spPr>
      </p:pic>
      <p:sp>
        <p:nvSpPr>
          <p:cNvPr id="5" name="Slide Number Placeholder 4">
            <a:extLst>
              <a:ext uri="{FF2B5EF4-FFF2-40B4-BE49-F238E27FC236}">
                <a16:creationId xmlns:a16="http://schemas.microsoft.com/office/drawing/2014/main" id="{92663ABC-724E-0D48-B18F-DDF7C756BDEC}"/>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1438437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8077-E59D-7A47-B44B-9EEFE63920A7}"/>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C1A2BD2C-4E65-324F-B9F0-2674236F0284}"/>
              </a:ext>
            </a:extLst>
          </p:cNvPr>
          <p:cNvSpPr>
            <a:spLocks noGrp="1"/>
          </p:cNvSpPr>
          <p:nvPr>
            <p:ph sz="half" idx="1"/>
          </p:nvPr>
        </p:nvSpPr>
        <p:spPr/>
        <p:txBody>
          <a:bodyPr/>
          <a:lstStyle/>
          <a:p>
            <a:r>
              <a:rPr lang="en-US" sz="2000" dirty="0"/>
              <a:t>Mo, Tc, Ru, Rh, and Pd form prominent phases in irradiated nuclear fuels commonly referred to as “white inclusions,” “noble metal,” or “five-metal” precipitates</a:t>
            </a:r>
          </a:p>
          <a:p>
            <a:r>
              <a:rPr lang="en-US" sz="2000" dirty="0"/>
              <a:t>The particles exist as a solid solution taking on the hexagonal close packed (hcp) structure</a:t>
            </a:r>
          </a:p>
          <a:p>
            <a:r>
              <a:rPr lang="en-US" sz="2000" dirty="0"/>
              <a:t>The particle size, frequency, and composition exist over a wide range, depending on the burnup and position found within the pellet</a:t>
            </a:r>
          </a:p>
          <a:p>
            <a:endParaRPr lang="en-US" sz="2000" dirty="0"/>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1C84C28D-F26E-EC43-9AAE-E7D616EF7035}"/>
              </a:ext>
            </a:extLst>
          </p:cNvPr>
          <p:cNvPicPr>
            <a:picLocks noGrp="1" noChangeAspect="1"/>
          </p:cNvPicPr>
          <p:nvPr>
            <p:ph sz="half" idx="2"/>
          </p:nvPr>
        </p:nvPicPr>
        <p:blipFill>
          <a:blip r:embed="rId2"/>
          <a:stretch>
            <a:fillRect/>
          </a:stretch>
        </p:blipFill>
        <p:spPr>
          <a:xfrm>
            <a:off x="6197600" y="2143564"/>
            <a:ext cx="4890814" cy="3458243"/>
          </a:xfrm>
          <a:prstGeom prst="rect">
            <a:avLst/>
          </a:prstGeom>
        </p:spPr>
      </p:pic>
      <p:sp>
        <p:nvSpPr>
          <p:cNvPr id="5" name="Slide Number Placeholder 4">
            <a:extLst>
              <a:ext uri="{FF2B5EF4-FFF2-40B4-BE49-F238E27FC236}">
                <a16:creationId xmlns:a16="http://schemas.microsoft.com/office/drawing/2014/main" id="{2A38C00D-893B-EE46-809C-CAD40D4CFE2D}"/>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564652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5362-0171-C640-A17E-74C18D0F00DB}"/>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9ADC5525-BFBA-6146-A665-4D0CB7C245DB}"/>
              </a:ext>
            </a:extLst>
          </p:cNvPr>
          <p:cNvSpPr>
            <a:spLocks noGrp="1"/>
          </p:cNvSpPr>
          <p:nvPr>
            <p:ph sz="half" idx="1"/>
          </p:nvPr>
        </p:nvSpPr>
        <p:spPr/>
        <p:txBody>
          <a:bodyPr/>
          <a:lstStyle/>
          <a:p>
            <a:r>
              <a:rPr lang="en-US" sz="2000" dirty="0"/>
              <a:t>In the columnar grain region of the fuel, the particles are commonly 5-10 </a:t>
            </a:r>
            <a:r>
              <a:rPr lang="en-US" sz="2000" dirty="0">
                <a:latin typeface="Symbol" pitchFamily="2" charset="2"/>
              </a:rPr>
              <a:t>m</a:t>
            </a:r>
            <a:r>
              <a:rPr lang="en-US" sz="2000" dirty="0"/>
              <a:t>m in diameter , collecting primarily on the grain boundaries</a:t>
            </a:r>
          </a:p>
          <a:p>
            <a:r>
              <a:rPr lang="en-US" sz="2000" dirty="0"/>
              <a:t>Particles tend to be much smaller (2 </a:t>
            </a:r>
            <a:r>
              <a:rPr lang="en-US" sz="2000" dirty="0">
                <a:latin typeface="Symbol" pitchFamily="2" charset="2"/>
              </a:rPr>
              <a:t>m</a:t>
            </a:r>
            <a:r>
              <a:rPr lang="en-US" sz="2000" dirty="0"/>
              <a:t>m and below) in the equiaxed and as-sintered regions, but occur more frequently </a:t>
            </a:r>
            <a:r>
              <a:rPr lang="en-US" sz="2000" dirty="0" err="1"/>
              <a:t>intragranularly</a:t>
            </a:r>
            <a:endParaRPr lang="en-US" sz="2000" dirty="0"/>
          </a:p>
          <a:p>
            <a:r>
              <a:rPr lang="en-US" sz="2000" dirty="0"/>
              <a:t>The particles form as a result of fission product phase agglomeration, as opposed to nucleation and growth process</a:t>
            </a:r>
          </a:p>
          <a:p>
            <a:endParaRPr lang="en-US" sz="2000" dirty="0"/>
          </a:p>
        </p:txBody>
      </p:sp>
      <p:pic>
        <p:nvPicPr>
          <p:cNvPr id="6" name="Content Placeholder 5">
            <a:extLst>
              <a:ext uri="{FF2B5EF4-FFF2-40B4-BE49-F238E27FC236}">
                <a16:creationId xmlns:a16="http://schemas.microsoft.com/office/drawing/2014/main" id="{E0FF34BE-514F-2C4D-8452-B03794A0CD21}"/>
              </a:ext>
            </a:extLst>
          </p:cNvPr>
          <p:cNvPicPr>
            <a:picLocks noGrp="1" noChangeAspect="1"/>
          </p:cNvPicPr>
          <p:nvPr>
            <p:ph sz="half" idx="2"/>
          </p:nvPr>
        </p:nvPicPr>
        <p:blipFill>
          <a:blip r:embed="rId2"/>
          <a:stretch>
            <a:fillRect/>
          </a:stretch>
        </p:blipFill>
        <p:spPr>
          <a:xfrm>
            <a:off x="6197600" y="2505680"/>
            <a:ext cx="5384800" cy="3083303"/>
          </a:xfrm>
          <a:prstGeom prst="rect">
            <a:avLst/>
          </a:prstGeom>
        </p:spPr>
      </p:pic>
      <p:sp>
        <p:nvSpPr>
          <p:cNvPr id="5" name="Slide Number Placeholder 4">
            <a:extLst>
              <a:ext uri="{FF2B5EF4-FFF2-40B4-BE49-F238E27FC236}">
                <a16:creationId xmlns:a16="http://schemas.microsoft.com/office/drawing/2014/main" id="{ED4E3A19-DEC5-C942-B3DC-2DE0F4EDB636}"/>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
        <p:nvSpPr>
          <p:cNvPr id="7" name="TextBox 6">
            <a:extLst>
              <a:ext uri="{FF2B5EF4-FFF2-40B4-BE49-F238E27FC236}">
                <a16:creationId xmlns:a16="http://schemas.microsoft.com/office/drawing/2014/main" id="{38EC7E62-0393-2D44-90C7-F67FBC6AD7BB}"/>
              </a:ext>
            </a:extLst>
          </p:cNvPr>
          <p:cNvSpPr txBox="1"/>
          <p:nvPr/>
        </p:nvSpPr>
        <p:spPr>
          <a:xfrm>
            <a:off x="6423572" y="2167126"/>
            <a:ext cx="2364827" cy="338554"/>
          </a:xfrm>
          <a:prstGeom prst="rect">
            <a:avLst/>
          </a:prstGeom>
          <a:noFill/>
        </p:spPr>
        <p:txBody>
          <a:bodyPr wrap="square" rtlCol="0">
            <a:spAutoFit/>
          </a:bodyPr>
          <a:lstStyle/>
          <a:p>
            <a:pPr algn="ctr"/>
            <a:r>
              <a:rPr lang="en-US" sz="1600" dirty="0"/>
              <a:t>Columnar Grain Region</a:t>
            </a:r>
          </a:p>
        </p:txBody>
      </p:sp>
      <p:sp>
        <p:nvSpPr>
          <p:cNvPr id="8" name="TextBox 7">
            <a:extLst>
              <a:ext uri="{FF2B5EF4-FFF2-40B4-BE49-F238E27FC236}">
                <a16:creationId xmlns:a16="http://schemas.microsoft.com/office/drawing/2014/main" id="{A17A85DB-3477-1449-894E-CDA10AF7CE8F}"/>
              </a:ext>
            </a:extLst>
          </p:cNvPr>
          <p:cNvSpPr txBox="1"/>
          <p:nvPr/>
        </p:nvSpPr>
        <p:spPr>
          <a:xfrm>
            <a:off x="9014371" y="2167126"/>
            <a:ext cx="2364827" cy="338554"/>
          </a:xfrm>
          <a:prstGeom prst="rect">
            <a:avLst/>
          </a:prstGeom>
          <a:noFill/>
        </p:spPr>
        <p:txBody>
          <a:bodyPr wrap="square" rtlCol="0">
            <a:spAutoFit/>
          </a:bodyPr>
          <a:lstStyle/>
          <a:p>
            <a:pPr algn="ctr"/>
            <a:r>
              <a:rPr lang="en-US" sz="1600" dirty="0"/>
              <a:t>Equiaxed Grain Region</a:t>
            </a:r>
          </a:p>
        </p:txBody>
      </p:sp>
    </p:spTree>
    <p:extLst>
      <p:ext uri="{BB962C8B-B14F-4D97-AF65-F5344CB8AC3E}">
        <p14:creationId xmlns:p14="http://schemas.microsoft.com/office/powerpoint/2010/main" val="469998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2E58-9AE8-8C4A-A4E9-971A117D48F2}"/>
              </a:ext>
            </a:extLst>
          </p:cNvPr>
          <p:cNvSpPr>
            <a:spLocks noGrp="1"/>
          </p:cNvSpPr>
          <p:nvPr>
            <p:ph type="title"/>
          </p:nvPr>
        </p:nvSpPr>
        <p:spPr/>
        <p:txBody>
          <a:bodyPr/>
          <a:lstStyle/>
          <a:p>
            <a:r>
              <a:rPr lang="en-US" dirty="0"/>
              <a:t>Oxide Phases</a:t>
            </a:r>
          </a:p>
        </p:txBody>
      </p:sp>
      <p:sp>
        <p:nvSpPr>
          <p:cNvPr id="3" name="Content Placeholder 2">
            <a:extLst>
              <a:ext uri="{FF2B5EF4-FFF2-40B4-BE49-F238E27FC236}">
                <a16:creationId xmlns:a16="http://schemas.microsoft.com/office/drawing/2014/main" id="{5D1DFC64-802E-ED43-BE80-06AA3881165E}"/>
              </a:ext>
            </a:extLst>
          </p:cNvPr>
          <p:cNvSpPr>
            <a:spLocks noGrp="1"/>
          </p:cNvSpPr>
          <p:nvPr>
            <p:ph sz="half" idx="1"/>
          </p:nvPr>
        </p:nvSpPr>
        <p:spPr>
          <a:xfrm>
            <a:off x="609600" y="1968503"/>
            <a:ext cx="5588000" cy="4157663"/>
          </a:xfrm>
        </p:spPr>
        <p:txBody>
          <a:bodyPr/>
          <a:lstStyle/>
          <a:p>
            <a:r>
              <a:rPr lang="en-US" sz="2000" dirty="0"/>
              <a:t>Oxides containing Sr, Zr, or the rare earth (RE) elements form solid solutions with either UO2, PuO2, or both at low concentrations</a:t>
            </a:r>
          </a:p>
          <a:p>
            <a:r>
              <a:rPr lang="en-US" sz="2000" dirty="0"/>
              <a:t>Barium is only soluble to 1.6 at% in MOX fuels and thus precipitates a separate oxide phase at higher concentrations</a:t>
            </a:r>
          </a:p>
          <a:p>
            <a:r>
              <a:rPr lang="en-US" sz="2000" dirty="0"/>
              <a:t>These oxides, commonly referred to as the “grey phase,” form ABO3 perovskite structures, in which A=(Ba1-x-y, </a:t>
            </a:r>
            <a:r>
              <a:rPr lang="en-US" sz="2000" dirty="0" err="1"/>
              <a:t>Srx</a:t>
            </a:r>
            <a:r>
              <a:rPr lang="en-US" sz="2000" dirty="0"/>
              <a:t>, </a:t>
            </a:r>
            <a:r>
              <a:rPr lang="en-US" sz="2000" dirty="0" err="1"/>
              <a:t>Csy</a:t>
            </a:r>
            <a:r>
              <a:rPr lang="en-US" sz="2000" dirty="0"/>
              <a:t>, </a:t>
            </a:r>
            <a:r>
              <a:rPr lang="en-US" sz="2000" dirty="0" err="1"/>
              <a:t>x,y</a:t>
            </a:r>
            <a:r>
              <a:rPr lang="en-US" sz="2000" dirty="0"/>
              <a:t> ≪1) and B=(U, Pu, Zr, Mo, RE)</a:t>
            </a:r>
          </a:p>
          <a:p>
            <a:r>
              <a:rPr lang="en-US" sz="2000" dirty="0"/>
              <a:t>The particles are primarily Ba rich, followed by Zr, U, Pu, Mo, Sr, and trace amounts of the remaining products</a:t>
            </a:r>
          </a:p>
          <a:p>
            <a:endParaRPr lang="en-US" sz="2000" dirty="0"/>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6F2A44FA-914D-8B45-B4C0-3E8EE9446F99}"/>
              </a:ext>
            </a:extLst>
          </p:cNvPr>
          <p:cNvSpPr>
            <a:spLocks noGrp="1"/>
          </p:cNvSpPr>
          <p:nvPr>
            <p:ph sz="half" idx="2"/>
          </p:nvPr>
        </p:nvSpPr>
        <p:spPr>
          <a:xfrm>
            <a:off x="6197599" y="1968503"/>
            <a:ext cx="5710621" cy="4157663"/>
          </a:xfrm>
        </p:spPr>
        <p:txBody>
          <a:bodyPr/>
          <a:lstStyle/>
          <a:p>
            <a:r>
              <a:rPr lang="en-US" sz="2000" dirty="0"/>
              <a:t>Due to the sheer number of constituents, the structures are largely unknown</a:t>
            </a:r>
          </a:p>
          <a:p>
            <a:r>
              <a:rPr lang="en-US" sz="2000" dirty="0"/>
              <a:t>Grey phase is typically found in the equiaxed or outermost regions of the columnar grains commonly intermixed with other constituent oxides</a:t>
            </a:r>
          </a:p>
          <a:p>
            <a:endParaRPr lang="en-US" sz="2000" dirty="0"/>
          </a:p>
          <a:p>
            <a:endParaRPr lang="en-US" sz="2000" dirty="0"/>
          </a:p>
        </p:txBody>
      </p:sp>
      <p:sp>
        <p:nvSpPr>
          <p:cNvPr id="5" name="Slide Number Placeholder 4">
            <a:extLst>
              <a:ext uri="{FF2B5EF4-FFF2-40B4-BE49-F238E27FC236}">
                <a16:creationId xmlns:a16="http://schemas.microsoft.com/office/drawing/2014/main" id="{FAAC435F-12FB-8248-A31C-B9F24DF8BB8F}"/>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dirty="0"/>
          </a:p>
        </p:txBody>
      </p:sp>
      <p:pic>
        <p:nvPicPr>
          <p:cNvPr id="6" name="Picture 5">
            <a:extLst>
              <a:ext uri="{FF2B5EF4-FFF2-40B4-BE49-F238E27FC236}">
                <a16:creationId xmlns:a16="http://schemas.microsoft.com/office/drawing/2014/main" id="{92CC5C14-8E82-2848-A936-3D6B92610815}"/>
              </a:ext>
            </a:extLst>
          </p:cNvPr>
          <p:cNvPicPr>
            <a:picLocks noChangeAspect="1"/>
          </p:cNvPicPr>
          <p:nvPr/>
        </p:nvPicPr>
        <p:blipFill>
          <a:blip r:embed="rId2"/>
          <a:stretch>
            <a:fillRect/>
          </a:stretch>
        </p:blipFill>
        <p:spPr>
          <a:xfrm>
            <a:off x="6739977" y="3959383"/>
            <a:ext cx="4300045" cy="2877597"/>
          </a:xfrm>
          <a:prstGeom prst="rect">
            <a:avLst/>
          </a:prstGeom>
        </p:spPr>
      </p:pic>
    </p:spTree>
    <p:extLst>
      <p:ext uri="{BB962C8B-B14F-4D97-AF65-F5344CB8AC3E}">
        <p14:creationId xmlns:p14="http://schemas.microsoft.com/office/powerpoint/2010/main" val="924570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a:t>
            </a:r>
            <a:r>
              <a:rPr lang="en-US" dirty="0" err="1"/>
              <a:t>Oxyde</a:t>
            </a:r>
            <a:r>
              <a:rPr lang="en-US" dirty="0"/>
              <a:t> </a:t>
            </a:r>
            <a:r>
              <a:rPr lang="en-US" dirty="0" err="1"/>
              <a:t>Gaine</a:t>
            </a:r>
            <a:endParaRPr lang="en-US" dirty="0"/>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volatiles class of fission products produced during reactor operation are of particular interest to fuel-cladding interactions</a:t>
            </a:r>
          </a:p>
          <a:p>
            <a:r>
              <a:rPr lang="en-US" sz="2200" dirty="0"/>
              <a:t>Cs, </a:t>
            </a:r>
            <a:r>
              <a:rPr lang="en-US" sz="2200" dirty="0" err="1"/>
              <a:t>Te</a:t>
            </a:r>
            <a:r>
              <a:rPr lang="en-US" sz="2200" dirty="0"/>
              <a:t>, and I all evaporate at low operating temperatures and migrate to the coolest part of the fuel assembly where they react with fuel or cladding constituents</a:t>
            </a:r>
          </a:p>
          <a:p>
            <a:r>
              <a:rPr lang="en-US" sz="2200" dirty="0"/>
              <a:t>Mo has a tendency to combine with Cs and O to become volatile and migrate toward cooler fuel regions</a:t>
            </a:r>
          </a:p>
        </p:txBody>
      </p:sp>
      <p:sp>
        <p:nvSpPr>
          <p:cNvPr id="4" name="Content Placeholder 3">
            <a:extLst>
              <a:ext uri="{FF2B5EF4-FFF2-40B4-BE49-F238E27FC236}">
                <a16:creationId xmlns:a16="http://schemas.microsoft.com/office/drawing/2014/main" id="{F3A4FCED-8373-084C-B7D2-F6BB142F207F}"/>
              </a:ext>
            </a:extLst>
          </p:cNvPr>
          <p:cNvSpPr>
            <a:spLocks noGrp="1"/>
          </p:cNvSpPr>
          <p:nvPr>
            <p:ph sz="half" idx="2"/>
          </p:nvPr>
        </p:nvSpPr>
        <p:spPr/>
        <p:txBody>
          <a:bodyPr/>
          <a:lstStyle/>
          <a:p>
            <a:r>
              <a:rPr lang="en-US" sz="2200" dirty="0"/>
              <a:t>This has been termed Joint </a:t>
            </a:r>
            <a:r>
              <a:rPr lang="en-US" sz="2200" dirty="0" err="1"/>
              <a:t>Oxyde</a:t>
            </a:r>
            <a:r>
              <a:rPr lang="en-US" sz="2200" dirty="0"/>
              <a:t> </a:t>
            </a:r>
            <a:r>
              <a:rPr lang="en-US" sz="2200" dirty="0" err="1"/>
              <a:t>Gaine</a:t>
            </a:r>
            <a:r>
              <a:rPr lang="en-US" sz="2200" dirty="0"/>
              <a:t> (JOG)</a:t>
            </a:r>
          </a:p>
          <a:p>
            <a:r>
              <a:rPr lang="en-US" sz="2200" dirty="0"/>
              <a:t>JOG is an oxide buildup formed on the fuel surface between the pellet and cladding</a:t>
            </a:r>
          </a:p>
          <a:p>
            <a:r>
              <a:rPr lang="en-US" sz="2200" dirty="0"/>
              <a:t>After gap closure, there remains a minimal residual gap</a:t>
            </a:r>
          </a:p>
          <a:p>
            <a:r>
              <a:rPr lang="en-US" sz="2200" dirty="0"/>
              <a:t>Primarily Cs2MoO4 or Cs2(U, Pu)O4, the JOG structure is irregular and dense, found in regions where the peak fuel temperature is lowest</a:t>
            </a:r>
          </a:p>
        </p:txBody>
      </p:sp>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2911537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 constituents of the JOG structure evaporate from the fuel pellet at high temperatures and condense to become solid at the cooler top or bottom of the fuel assemblies</a:t>
            </a:r>
          </a:p>
          <a:p>
            <a:r>
              <a:rPr lang="en-US" sz="2200" dirty="0"/>
              <a:t>It is believed that the existence of JOG aids in thermal transport of the fuel, as the oxide structures have higher thermal conductivity than a fuel-cladding gap filled with fission gases</a:t>
            </a:r>
          </a:p>
          <a:p>
            <a:endParaRPr lang="en-US" sz="2200" dirty="0"/>
          </a:p>
        </p:txBody>
      </p:sp>
      <p:pic>
        <p:nvPicPr>
          <p:cNvPr id="6" name="Content Placeholder 5">
            <a:extLst>
              <a:ext uri="{FF2B5EF4-FFF2-40B4-BE49-F238E27FC236}">
                <a16:creationId xmlns:a16="http://schemas.microsoft.com/office/drawing/2014/main" id="{6F523490-3C9F-D74C-A262-21A623B00206}"/>
              </a:ext>
            </a:extLst>
          </p:cNvPr>
          <p:cNvPicPr>
            <a:picLocks noGrp="1" noChangeAspect="1"/>
          </p:cNvPicPr>
          <p:nvPr>
            <p:ph sz="half" idx="2"/>
          </p:nvPr>
        </p:nvPicPr>
        <p:blipFill>
          <a:blip r:embed="rId2"/>
          <a:stretch>
            <a:fillRect/>
          </a:stretch>
        </p:blipFill>
        <p:spPr>
          <a:xfrm>
            <a:off x="6197600" y="1994322"/>
            <a:ext cx="5384800" cy="4106018"/>
          </a:xfrm>
          <a:prstGeom prst="rect">
            <a:avLst/>
          </a:prstGeom>
        </p:spPr>
      </p:pic>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339273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8C29-A150-F7AF-8201-AC01F0B14AB8}"/>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60F05048-521C-0C93-5762-C681FD714629}"/>
              </a:ext>
            </a:extLst>
          </p:cNvPr>
          <p:cNvSpPr>
            <a:spLocks noGrp="1"/>
          </p:cNvSpPr>
          <p:nvPr>
            <p:ph sz="half" idx="1"/>
          </p:nvPr>
        </p:nvSpPr>
        <p:spPr>
          <a:xfrm>
            <a:off x="609600" y="1968503"/>
            <a:ext cx="5133196" cy="4157663"/>
          </a:xfrm>
        </p:spPr>
        <p:txBody>
          <a:bodyPr/>
          <a:lstStyle/>
          <a:p>
            <a:r>
              <a:rPr lang="en-US" sz="2400" dirty="0"/>
              <a:t>JOG acts as a mechanical buffer, limiting the amount of PCMI, or stresses in the cladding</a:t>
            </a:r>
          </a:p>
          <a:p>
            <a:r>
              <a:rPr lang="en-US" sz="2400" dirty="0"/>
              <a:t>JOG reduces fuel swelling, by allowing fission products to leave the fuel into a preferable chemical state</a:t>
            </a:r>
          </a:p>
          <a:p>
            <a:r>
              <a:rPr lang="en-US" sz="2400" dirty="0"/>
              <a:t>Fission products in the JOG play a predominant role on FCCI and on the resulting strong corrosion</a:t>
            </a:r>
          </a:p>
          <a:p>
            <a:endParaRPr lang="en-US" sz="2400" dirty="0"/>
          </a:p>
        </p:txBody>
      </p:sp>
      <p:pic>
        <p:nvPicPr>
          <p:cNvPr id="6" name="Content Placeholder 5">
            <a:extLst>
              <a:ext uri="{FF2B5EF4-FFF2-40B4-BE49-F238E27FC236}">
                <a16:creationId xmlns:a16="http://schemas.microsoft.com/office/drawing/2014/main" id="{8DBBE775-7F3D-61E1-5204-9DD3DFBEFE08}"/>
              </a:ext>
            </a:extLst>
          </p:cNvPr>
          <p:cNvPicPr>
            <a:picLocks noGrp="1" noChangeAspect="1"/>
          </p:cNvPicPr>
          <p:nvPr>
            <p:ph sz="half" idx="2"/>
          </p:nvPr>
        </p:nvPicPr>
        <p:blipFill>
          <a:blip r:embed="rId2"/>
          <a:stretch>
            <a:fillRect/>
          </a:stretch>
        </p:blipFill>
        <p:spPr>
          <a:xfrm>
            <a:off x="5885793" y="1738314"/>
            <a:ext cx="6053959" cy="4814476"/>
          </a:xfrm>
          <a:prstGeom prst="rect">
            <a:avLst/>
          </a:prstGeom>
        </p:spPr>
      </p:pic>
      <p:sp>
        <p:nvSpPr>
          <p:cNvPr id="5" name="Slide Number Placeholder 4">
            <a:extLst>
              <a:ext uri="{FF2B5EF4-FFF2-40B4-BE49-F238E27FC236}">
                <a16:creationId xmlns:a16="http://schemas.microsoft.com/office/drawing/2014/main" id="{BE207629-50D0-DB6D-55F4-D4F1C73C10C1}"/>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724289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The cladding inner surface temperature of LWR MOX fuels do not reach sufficiently high temperatures under normal operating conditions to initiate detrimental oxidation and chemical attack</a:t>
            </a:r>
          </a:p>
          <a:p>
            <a:r>
              <a:rPr lang="en-US" sz="2000" dirty="0"/>
              <a:t>FCCI manifests itself in three primary modes: matrix attack, intergranular attack, or combined, which demonstrates the properties of both matrix and intergranular attack</a:t>
            </a:r>
          </a:p>
          <a:p>
            <a:r>
              <a:rPr lang="en-US" sz="2000" dirty="0"/>
              <a:t>Matrix FCCI attack corresponds to the localized oxidation of the cladding material, with primarily oxidation of the Cr in the stainless steel</a:t>
            </a:r>
          </a:p>
          <a:p>
            <a:endParaRPr lang="en-US" sz="2000" dirty="0"/>
          </a:p>
          <a:p>
            <a:endParaRPr lang="en-US" sz="2000" dirty="0"/>
          </a:p>
        </p:txBody>
      </p:sp>
      <p:pic>
        <p:nvPicPr>
          <p:cNvPr id="6" name="Content Placeholder 5">
            <a:extLst>
              <a:ext uri="{FF2B5EF4-FFF2-40B4-BE49-F238E27FC236}">
                <a16:creationId xmlns:a16="http://schemas.microsoft.com/office/drawing/2014/main" id="{96C309C8-B1E8-3044-953E-EE3DE70B136A}"/>
              </a:ext>
            </a:extLst>
          </p:cNvPr>
          <p:cNvPicPr>
            <a:picLocks noGrp="1" noChangeAspect="1"/>
          </p:cNvPicPr>
          <p:nvPr>
            <p:ph sz="half" idx="2"/>
          </p:nvPr>
        </p:nvPicPr>
        <p:blipFill>
          <a:blip r:embed="rId2"/>
          <a:stretch>
            <a:fillRect/>
          </a:stretch>
        </p:blipFill>
        <p:spPr>
          <a:xfrm>
            <a:off x="6767072" y="1968500"/>
            <a:ext cx="4245855" cy="4157663"/>
          </a:xfrm>
          <a:prstGeom prst="rect">
            <a:avLst/>
          </a:prstGeom>
        </p:spPr>
      </p:pic>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1041278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Intergranular attack modes occur due to the depletion of Cr in grain boundaries due to the formation of Cr23C6 carbides allowing penetration of corrosive species</a:t>
            </a:r>
          </a:p>
          <a:p>
            <a:r>
              <a:rPr lang="en-US" sz="2000" dirty="0"/>
              <a:t>Oxygen and volatile fission products (Cs, </a:t>
            </a:r>
            <a:r>
              <a:rPr lang="en-US" sz="2000" dirty="0" err="1"/>
              <a:t>Te</a:t>
            </a:r>
            <a:r>
              <a:rPr lang="en-US" sz="2000" dirty="0"/>
              <a:t>, I, etc.) are the primary culprits of FCCI initiation in oxide fuel systems</a:t>
            </a:r>
          </a:p>
          <a:p>
            <a:r>
              <a:rPr lang="en-US" sz="2000" dirty="0"/>
              <a:t>In MOX fuels, the oxygen potential of the system is the greatest difference from LWR UO2</a:t>
            </a:r>
          </a:p>
          <a:p>
            <a:r>
              <a:rPr lang="en-US" sz="2000" dirty="0"/>
              <a:t>The preferential formation of noble metals rather than oxide formers leads to an excess of available oxygen in the system</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9" name="Content Placeholder 8">
            <a:extLst>
              <a:ext uri="{FF2B5EF4-FFF2-40B4-BE49-F238E27FC236}">
                <a16:creationId xmlns:a16="http://schemas.microsoft.com/office/drawing/2014/main" id="{2742A9BD-7832-5344-803D-02C91FBF28CA}"/>
              </a:ext>
            </a:extLst>
          </p:cNvPr>
          <p:cNvPicPr>
            <a:picLocks noGrp="1" noChangeAspect="1"/>
          </p:cNvPicPr>
          <p:nvPr>
            <p:ph sz="half" idx="2"/>
          </p:nvPr>
        </p:nvPicPr>
        <p:blipFill>
          <a:blip r:embed="rId2"/>
          <a:stretch>
            <a:fillRect/>
          </a:stretch>
        </p:blipFill>
        <p:spPr>
          <a:xfrm>
            <a:off x="6781800" y="1970881"/>
            <a:ext cx="4216400" cy="4152900"/>
          </a:xfrm>
          <a:prstGeom prst="rect">
            <a:avLst/>
          </a:prstGeom>
        </p:spPr>
      </p:pic>
    </p:spTree>
    <p:extLst>
      <p:ext uri="{BB962C8B-B14F-4D97-AF65-F5344CB8AC3E}">
        <p14:creationId xmlns:p14="http://schemas.microsoft.com/office/powerpoint/2010/main" val="3423010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200" dirty="0"/>
              <a:t>Completed FCCI for metallic fuels</a:t>
            </a:r>
          </a:p>
          <a:p>
            <a:pPr lvl="1"/>
            <a:r>
              <a:rPr lang="en-US" sz="2200" dirty="0"/>
              <a:t>highlighted different compositions, and which species participate</a:t>
            </a:r>
          </a:p>
          <a:p>
            <a:pPr lvl="1"/>
            <a:r>
              <a:rPr lang="en-US" sz="2200" dirty="0"/>
              <a:t>Ce and Nd are primary FPs that diffuse into the cladding; Fe and Ni diffuse into the fuel</a:t>
            </a:r>
          </a:p>
          <a:p>
            <a:r>
              <a:rPr lang="en-US" sz="2200" dirty="0"/>
              <a:t>Metal Fuel Fabrication</a:t>
            </a:r>
          </a:p>
          <a:p>
            <a:pPr lvl="1"/>
            <a:r>
              <a:rPr lang="en-US" sz="2200" dirty="0"/>
              <a:t>injection casting process</a:t>
            </a:r>
          </a:p>
          <a:p>
            <a:r>
              <a:rPr lang="en-US" sz="2200" dirty="0"/>
              <a:t>Pyroprocessing</a:t>
            </a:r>
          </a:p>
          <a:p>
            <a:pPr lvl="1"/>
            <a:r>
              <a:rPr lang="en-US" sz="2200" dirty="0"/>
              <a:t>well established method relying on molten salt and anode deposition</a:t>
            </a:r>
          </a:p>
          <a:p>
            <a:r>
              <a:rPr lang="en-US" sz="2200" dirty="0"/>
              <a:t>Metallic fuel performance modeling</a:t>
            </a:r>
          </a:p>
          <a:p>
            <a:pPr lvl="1"/>
            <a:r>
              <a:rPr lang="en-US" sz="2200" dirty="0"/>
              <a:t>BISON, ALFUS, LIFEMETAL</a:t>
            </a:r>
          </a:p>
          <a:p>
            <a:pPr lvl="1"/>
            <a:r>
              <a:rPr lang="en-US" sz="2200" dirty="0"/>
              <a:t>all still currently require extensive assumptions</a:t>
            </a:r>
          </a:p>
          <a:p>
            <a:pPr lvl="1"/>
            <a:endParaRPr lang="en-US" sz="2200" dirty="0"/>
          </a:p>
          <a:p>
            <a:pPr lvl="1"/>
            <a:endParaRPr lang="en-US" sz="2200" dirty="0"/>
          </a:p>
          <a:p>
            <a:endParaRPr lang="en-US" sz="22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593380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A8BE-71EE-ED46-92F3-14308525C58D}"/>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5780C6AA-3F7C-6B42-A3C7-16F5392C52CF}"/>
              </a:ext>
            </a:extLst>
          </p:cNvPr>
          <p:cNvSpPr>
            <a:spLocks noGrp="1"/>
          </p:cNvSpPr>
          <p:nvPr>
            <p:ph sz="half" idx="1"/>
          </p:nvPr>
        </p:nvSpPr>
        <p:spPr/>
        <p:txBody>
          <a:bodyPr/>
          <a:lstStyle/>
          <a:p>
            <a:r>
              <a:rPr lang="en-US" sz="2200" dirty="0"/>
              <a:t>Under normal operation, stainless steel cladding forms a chrome oxide (Cr2O3) layer that acts to protect the cladding from corrosion </a:t>
            </a:r>
          </a:p>
          <a:p>
            <a:r>
              <a:rPr lang="en-US" sz="2200" dirty="0"/>
              <a:t>Cs is generally unreactive with stainless steel claddings, but reacts with the protective oxide layer to create Cs-chromates (Cs2CrO4 or Cs2Cr2O7) when excess oxygen is present</a:t>
            </a:r>
          </a:p>
          <a:p>
            <a:r>
              <a:rPr lang="en-US" sz="2200" dirty="0"/>
              <a:t>The decay of the protective oxide layer causes deeper penetration of the FCCI into the cladding</a:t>
            </a:r>
          </a:p>
          <a:p>
            <a:endParaRPr lang="en-US" sz="2200" dirty="0"/>
          </a:p>
        </p:txBody>
      </p:sp>
      <p:sp>
        <p:nvSpPr>
          <p:cNvPr id="4" name="Content Placeholder 3">
            <a:extLst>
              <a:ext uri="{FF2B5EF4-FFF2-40B4-BE49-F238E27FC236}">
                <a16:creationId xmlns:a16="http://schemas.microsoft.com/office/drawing/2014/main" id="{4F122219-D24D-C94F-B0C5-99956CB05B7F}"/>
              </a:ext>
            </a:extLst>
          </p:cNvPr>
          <p:cNvSpPr>
            <a:spLocks noGrp="1"/>
          </p:cNvSpPr>
          <p:nvPr>
            <p:ph sz="half" idx="2"/>
          </p:nvPr>
        </p:nvSpPr>
        <p:spPr>
          <a:xfrm>
            <a:off x="6197600" y="1968503"/>
            <a:ext cx="5700110" cy="4157663"/>
          </a:xfrm>
        </p:spPr>
        <p:txBody>
          <a:bodyPr/>
          <a:lstStyle/>
          <a:p>
            <a:r>
              <a:rPr lang="en-US" sz="2200" dirty="0"/>
              <a:t>Iodine is primarily bound to Cs in the form of </a:t>
            </a:r>
            <a:r>
              <a:rPr lang="en-US" sz="2200" dirty="0" err="1"/>
              <a:t>CsI</a:t>
            </a:r>
            <a:r>
              <a:rPr lang="en-US" sz="2200" dirty="0"/>
              <a:t>, and can lead to an enhancement in oxidation in </a:t>
            </a:r>
            <a:r>
              <a:rPr lang="en-US" sz="2200" dirty="0" err="1"/>
              <a:t>hyperstoichiometric</a:t>
            </a:r>
            <a:r>
              <a:rPr lang="en-US" sz="2200" dirty="0"/>
              <a:t> fuels</a:t>
            </a:r>
          </a:p>
          <a:p>
            <a:r>
              <a:rPr lang="en-US" sz="2200" dirty="0"/>
              <a:t>Tellurium is highly active when combined with Cs to create Cs2Te, which can dissolve cladding constituents in the presence of high oxygen potential</a:t>
            </a:r>
          </a:p>
          <a:p>
            <a:r>
              <a:rPr lang="en-US" sz="2200" dirty="0"/>
              <a:t>The O/M ratio of the fuel before and during irradiation are significant factors, and FCCI can potentially be limited by operating with a </a:t>
            </a:r>
            <a:r>
              <a:rPr lang="en-US" sz="2200" dirty="0" err="1"/>
              <a:t>hypostoichiometric</a:t>
            </a:r>
            <a:r>
              <a:rPr lang="en-US" sz="2200" dirty="0"/>
              <a:t> initial fuel composition</a:t>
            </a:r>
          </a:p>
          <a:p>
            <a:endParaRPr lang="en-US" sz="2200" dirty="0"/>
          </a:p>
          <a:p>
            <a:endParaRPr lang="en-US" sz="2200" dirty="0"/>
          </a:p>
        </p:txBody>
      </p:sp>
      <p:sp>
        <p:nvSpPr>
          <p:cNvPr id="5" name="Slide Number Placeholder 4">
            <a:extLst>
              <a:ext uri="{FF2B5EF4-FFF2-40B4-BE49-F238E27FC236}">
                <a16:creationId xmlns:a16="http://schemas.microsoft.com/office/drawing/2014/main" id="{11B1FEDF-B9D7-8D42-BB11-3522F97DDCC9}"/>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273127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1969-4403-8A42-98B4-FE0B32DD14D2}"/>
              </a:ext>
            </a:extLst>
          </p:cNvPr>
          <p:cNvSpPr>
            <a:spLocks noGrp="1"/>
          </p:cNvSpPr>
          <p:nvPr>
            <p:ph type="title"/>
          </p:nvPr>
        </p:nvSpPr>
        <p:spPr/>
        <p:txBody>
          <a:bodyPr/>
          <a:lstStyle/>
          <a:p>
            <a:r>
              <a:rPr lang="en-US" dirty="0"/>
              <a:t>MOX Summary</a:t>
            </a:r>
          </a:p>
        </p:txBody>
      </p:sp>
      <p:sp>
        <p:nvSpPr>
          <p:cNvPr id="3" name="Content Placeholder 2">
            <a:extLst>
              <a:ext uri="{FF2B5EF4-FFF2-40B4-BE49-F238E27FC236}">
                <a16:creationId xmlns:a16="http://schemas.microsoft.com/office/drawing/2014/main" id="{29C85F92-BE47-B44D-ADDD-589941230655}"/>
              </a:ext>
            </a:extLst>
          </p:cNvPr>
          <p:cNvSpPr>
            <a:spLocks noGrp="1"/>
          </p:cNvSpPr>
          <p:nvPr>
            <p:ph sz="half" idx="1"/>
          </p:nvPr>
        </p:nvSpPr>
        <p:spPr>
          <a:xfrm>
            <a:off x="609600" y="1968503"/>
            <a:ext cx="10972800" cy="4157663"/>
          </a:xfrm>
        </p:spPr>
        <p:txBody>
          <a:bodyPr/>
          <a:lstStyle/>
          <a:p>
            <a:r>
              <a:rPr lang="en-US" sz="2400" dirty="0"/>
              <a:t>Phenomena of interest: Restructuring, O and Pu redistribution, Pu agglomerates, fission product chemistries, JOG formation, and FCCI</a:t>
            </a:r>
          </a:p>
          <a:p>
            <a:r>
              <a:rPr lang="en-US" sz="2400" dirty="0"/>
              <a:t>O/M ratio is one of the most significant factors in determining the nature of actinide redistribution, fission product precipitate chemistries, and FCCI formation</a:t>
            </a:r>
          </a:p>
          <a:p>
            <a:r>
              <a:rPr lang="en-US" sz="2400" dirty="0"/>
              <a:t>The effects of fission product precipitates and Pu agglomerates on fuel thermal behavior is highly localized with little discernible influence on the overall fuel burnup behavior</a:t>
            </a:r>
          </a:p>
          <a:p>
            <a:endParaRPr lang="en-US" sz="2400" dirty="0"/>
          </a:p>
        </p:txBody>
      </p:sp>
      <p:sp>
        <p:nvSpPr>
          <p:cNvPr id="5" name="Slide Number Placeholder 4">
            <a:extLst>
              <a:ext uri="{FF2B5EF4-FFF2-40B4-BE49-F238E27FC236}">
                <a16:creationId xmlns:a16="http://schemas.microsoft.com/office/drawing/2014/main" id="{2D2F797F-F6CD-934E-87DD-23006FE5CEA2}"/>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3614050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32</a:t>
            </a:fld>
            <a:endParaRPr lang="en-US"/>
          </a:p>
        </p:txBody>
      </p:sp>
    </p:spTree>
    <p:extLst>
      <p:ext uri="{BB962C8B-B14F-4D97-AF65-F5344CB8AC3E}">
        <p14:creationId xmlns:p14="http://schemas.microsoft.com/office/powerpoint/2010/main" val="2534472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Mixed oxide fuel</a:t>
            </a:r>
          </a:p>
        </p:txBody>
      </p:sp>
      <p:sp>
        <p:nvSpPr>
          <p:cNvPr id="3" name="Slide Number Placeholder 2">
            <a:extLst>
              <a:ext uri="{FF2B5EF4-FFF2-40B4-BE49-F238E27FC236}">
                <a16:creationId xmlns:a16="http://schemas.microsoft.com/office/drawing/2014/main" id="{5B3532C3-93BE-7043-BD18-1B055D494CE7}"/>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199015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Introduction</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5586805" cy="3845418"/>
          </a:xfrm>
        </p:spPr>
        <p:txBody>
          <a:bodyPr>
            <a:noAutofit/>
          </a:bodyPr>
          <a:lstStyle/>
          <a:p>
            <a:r>
              <a:rPr lang="en-US" sz="2200" dirty="0"/>
              <a:t>Despite some disadvantages, such as its low U density, poor thermal conductivity, and its chemical reaction with sodium, MOX fuel (</a:t>
            </a:r>
            <a:r>
              <a:rPr lang="en-US" sz="2200" dirty="0" err="1"/>
              <a:t>U,Pu</a:t>
            </a:r>
            <a:r>
              <a:rPr lang="en-US" sz="2200" dirty="0"/>
              <a:t>)O2 is the fuel that has been used most in fast reactors</a:t>
            </a:r>
          </a:p>
          <a:p>
            <a:r>
              <a:rPr lang="en-US" sz="2200" dirty="0"/>
              <a:t>In order to avoid the dramatic swelling of metallic fuels, MOX fuels were explored in fast reactors</a:t>
            </a:r>
          </a:p>
          <a:p>
            <a:r>
              <a:rPr lang="en-US" sz="2200" dirty="0"/>
              <a:t>Behavior was observed to be satisfactory and was relatively widely implemented in SFRs</a:t>
            </a:r>
          </a:p>
          <a:p>
            <a:endParaRPr lang="en-US" sz="2000" dirty="0"/>
          </a:p>
        </p:txBody>
      </p:sp>
      <p:pic>
        <p:nvPicPr>
          <p:cNvPr id="4" name="Picture 3">
            <a:extLst>
              <a:ext uri="{FF2B5EF4-FFF2-40B4-BE49-F238E27FC236}">
                <a16:creationId xmlns:a16="http://schemas.microsoft.com/office/drawing/2014/main" id="{A0F089BA-F450-2445-8287-FAB6FE8B8C61}"/>
              </a:ext>
            </a:extLst>
          </p:cNvPr>
          <p:cNvPicPr>
            <a:picLocks noChangeAspect="1"/>
          </p:cNvPicPr>
          <p:nvPr/>
        </p:nvPicPr>
        <p:blipFill>
          <a:blip r:embed="rId2"/>
          <a:stretch>
            <a:fillRect/>
          </a:stretch>
        </p:blipFill>
        <p:spPr>
          <a:xfrm>
            <a:off x="6497619" y="1968500"/>
            <a:ext cx="5553507" cy="4555611"/>
          </a:xfrm>
          <a:prstGeom prst="rect">
            <a:avLst/>
          </a:prstGeom>
        </p:spPr>
      </p:pic>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736021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212F-5BCA-B26D-990B-4B3BE1D1EA78}"/>
              </a:ext>
            </a:extLst>
          </p:cNvPr>
          <p:cNvSpPr>
            <a:spLocks noGrp="1"/>
          </p:cNvSpPr>
          <p:nvPr>
            <p:ph type="title"/>
          </p:nvPr>
        </p:nvSpPr>
        <p:spPr/>
        <p:txBody>
          <a:bodyPr/>
          <a:lstStyle/>
          <a:p>
            <a:r>
              <a:rPr lang="en-US" dirty="0"/>
              <a:t>MOX Fuel Design</a:t>
            </a:r>
          </a:p>
        </p:txBody>
      </p:sp>
      <p:sp>
        <p:nvSpPr>
          <p:cNvPr id="3" name="Content Placeholder 2">
            <a:extLst>
              <a:ext uri="{FF2B5EF4-FFF2-40B4-BE49-F238E27FC236}">
                <a16:creationId xmlns:a16="http://schemas.microsoft.com/office/drawing/2014/main" id="{7580B6C5-6E13-E7F3-72A4-38D6DE0B8EAC}"/>
              </a:ext>
            </a:extLst>
          </p:cNvPr>
          <p:cNvSpPr>
            <a:spLocks noGrp="1"/>
          </p:cNvSpPr>
          <p:nvPr>
            <p:ph idx="1"/>
          </p:nvPr>
        </p:nvSpPr>
        <p:spPr>
          <a:xfrm>
            <a:off x="609600" y="2280746"/>
            <a:ext cx="4445876" cy="3845418"/>
          </a:xfrm>
        </p:spPr>
        <p:txBody>
          <a:bodyPr/>
          <a:lstStyle/>
          <a:p>
            <a:r>
              <a:rPr lang="en-US" sz="2000" dirty="0"/>
              <a:t>Typical fuel pin is 2-3 m long, with MOX pellets stacked 1 m with a plenum above and below the fueled zone</a:t>
            </a:r>
          </a:p>
          <a:p>
            <a:r>
              <a:rPr lang="en-US" sz="2000" dirty="0"/>
              <a:t>He bond, steel cladding</a:t>
            </a:r>
          </a:p>
          <a:p>
            <a:r>
              <a:rPr lang="en-US" sz="2000" dirty="0"/>
              <a:t>Hexagonal core and hexagonal assemblies</a:t>
            </a:r>
          </a:p>
          <a:p>
            <a:r>
              <a:rPr lang="en-US" sz="2000" dirty="0"/>
              <a:t>Each assembly contains 100-200 fuel pins</a:t>
            </a:r>
          </a:p>
          <a:p>
            <a:r>
              <a:rPr lang="en-US" sz="2000" dirty="0"/>
              <a:t>Schematics are from Phenix reactor</a:t>
            </a:r>
          </a:p>
          <a:p>
            <a:endParaRPr lang="en-US" sz="2000" dirty="0"/>
          </a:p>
          <a:p>
            <a:endParaRPr lang="en-US" sz="2000" dirty="0"/>
          </a:p>
        </p:txBody>
      </p:sp>
      <p:sp>
        <p:nvSpPr>
          <p:cNvPr id="4" name="Slide Number Placeholder 3">
            <a:extLst>
              <a:ext uri="{FF2B5EF4-FFF2-40B4-BE49-F238E27FC236}">
                <a16:creationId xmlns:a16="http://schemas.microsoft.com/office/drawing/2014/main" id="{47F6CC49-2763-C389-6DA4-5316A4CFE79D}"/>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1026" name="Picture 2" descr="3. Axial cross-section of the Phenix core [Gau10] and details of the... |  Download Scientific Diagram">
            <a:extLst>
              <a:ext uri="{FF2B5EF4-FFF2-40B4-BE49-F238E27FC236}">
                <a16:creationId xmlns:a16="http://schemas.microsoft.com/office/drawing/2014/main" id="{53C26523-4028-2583-B51E-CE09FEA36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172" y="2716480"/>
            <a:ext cx="3457905" cy="297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hematic of Phenix reactor block (International Atomic Energy Agency,... |  Download Scientific Diagram">
            <a:extLst>
              <a:ext uri="{FF2B5EF4-FFF2-40B4-BE49-F238E27FC236}">
                <a16:creationId xmlns:a16="http://schemas.microsoft.com/office/drawing/2014/main" id="{AF7532B7-EB8B-6E38-5FA1-CE1A34F5C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485" y="2137488"/>
            <a:ext cx="3410687" cy="398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8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3C1B-7C68-4148-9607-2156EA966992}"/>
              </a:ext>
            </a:extLst>
          </p:cNvPr>
          <p:cNvSpPr>
            <a:spLocks noGrp="1"/>
          </p:cNvSpPr>
          <p:nvPr>
            <p:ph type="title"/>
          </p:nvPr>
        </p:nvSpPr>
        <p:spPr/>
        <p:txBody>
          <a:bodyPr/>
          <a:lstStyle/>
          <a:p>
            <a:r>
              <a:rPr lang="en-US" dirty="0"/>
              <a:t>MOX Fuels in SFRs</a:t>
            </a:r>
          </a:p>
        </p:txBody>
      </p:sp>
      <p:sp>
        <p:nvSpPr>
          <p:cNvPr id="3" name="Content Placeholder 2">
            <a:extLst>
              <a:ext uri="{FF2B5EF4-FFF2-40B4-BE49-F238E27FC236}">
                <a16:creationId xmlns:a16="http://schemas.microsoft.com/office/drawing/2014/main" id="{18BC6534-4749-C647-9161-3F162DFB8D4A}"/>
              </a:ext>
            </a:extLst>
          </p:cNvPr>
          <p:cNvSpPr>
            <a:spLocks noGrp="1"/>
          </p:cNvSpPr>
          <p:nvPr>
            <p:ph sz="half" idx="1"/>
          </p:nvPr>
        </p:nvSpPr>
        <p:spPr>
          <a:xfrm>
            <a:off x="609600" y="1968503"/>
            <a:ext cx="6159062" cy="4157663"/>
          </a:xfrm>
        </p:spPr>
        <p:txBody>
          <a:bodyPr/>
          <a:lstStyle/>
          <a:p>
            <a:r>
              <a:rPr lang="en-US" sz="2200" dirty="0"/>
              <a:t>MOX fuel operates at linear heating rates that are 2X higher than LWR fuels (450 W/cm)</a:t>
            </a:r>
          </a:p>
          <a:p>
            <a:r>
              <a:rPr lang="en-US" sz="2200" dirty="0"/>
              <a:t>MOX will run at higher temperatures than LWR fuel, and thus with different properties</a:t>
            </a:r>
          </a:p>
          <a:p>
            <a:r>
              <a:rPr lang="en-US" sz="2200" dirty="0"/>
              <a:t>Fission product phases and evolving microstructures create highly localized properties that can differ significantly from the bulk fuel</a:t>
            </a:r>
          </a:p>
          <a:p>
            <a:r>
              <a:rPr lang="en-US" sz="2200" dirty="0"/>
              <a:t>Stoichiometry and Pu content are important factors that dictate thermal properties</a:t>
            </a:r>
          </a:p>
        </p:txBody>
      </p:sp>
      <p:pic>
        <p:nvPicPr>
          <p:cNvPr id="6" name="Content Placeholder 5">
            <a:extLst>
              <a:ext uri="{FF2B5EF4-FFF2-40B4-BE49-F238E27FC236}">
                <a16:creationId xmlns:a16="http://schemas.microsoft.com/office/drawing/2014/main" id="{C79218B4-AC26-E342-951C-5055492D3A7A}"/>
              </a:ext>
            </a:extLst>
          </p:cNvPr>
          <p:cNvPicPr>
            <a:picLocks noGrp="1" noChangeAspect="1"/>
          </p:cNvPicPr>
          <p:nvPr>
            <p:ph sz="half" idx="2"/>
          </p:nvPr>
        </p:nvPicPr>
        <p:blipFill>
          <a:blip r:embed="rId2"/>
          <a:stretch>
            <a:fillRect/>
          </a:stretch>
        </p:blipFill>
        <p:spPr>
          <a:xfrm>
            <a:off x="6892162" y="1968500"/>
            <a:ext cx="3995676" cy="4157663"/>
          </a:xfrm>
          <a:prstGeom prst="rect">
            <a:avLst/>
          </a:prstGeom>
        </p:spPr>
      </p:pic>
      <p:sp>
        <p:nvSpPr>
          <p:cNvPr id="5" name="Slide Number Placeholder 4">
            <a:extLst>
              <a:ext uri="{FF2B5EF4-FFF2-40B4-BE49-F238E27FC236}">
                <a16:creationId xmlns:a16="http://schemas.microsoft.com/office/drawing/2014/main" id="{25C2A153-6A4E-0741-8062-5A06429A09B7}"/>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292228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FD16-AC25-8F71-D3FC-2247A8FAF697}"/>
              </a:ext>
            </a:extLst>
          </p:cNvPr>
          <p:cNvSpPr>
            <a:spLocks noGrp="1"/>
          </p:cNvSpPr>
          <p:nvPr>
            <p:ph type="title"/>
          </p:nvPr>
        </p:nvSpPr>
        <p:spPr/>
        <p:txBody>
          <a:bodyPr/>
          <a:lstStyle/>
          <a:p>
            <a:r>
              <a:rPr lang="en-US" dirty="0"/>
              <a:t>Thermal Properties</a:t>
            </a:r>
          </a:p>
        </p:txBody>
      </p:sp>
      <p:sp>
        <p:nvSpPr>
          <p:cNvPr id="3" name="Content Placeholder 2">
            <a:extLst>
              <a:ext uri="{FF2B5EF4-FFF2-40B4-BE49-F238E27FC236}">
                <a16:creationId xmlns:a16="http://schemas.microsoft.com/office/drawing/2014/main" id="{D131502C-D61C-4C36-BB04-407FF84E128B}"/>
              </a:ext>
            </a:extLst>
          </p:cNvPr>
          <p:cNvSpPr>
            <a:spLocks noGrp="1"/>
          </p:cNvSpPr>
          <p:nvPr>
            <p:ph sz="half" idx="1"/>
          </p:nvPr>
        </p:nvSpPr>
        <p:spPr>
          <a:xfrm>
            <a:off x="609600" y="1968503"/>
            <a:ext cx="5738648" cy="4157663"/>
          </a:xfrm>
        </p:spPr>
        <p:txBody>
          <a:bodyPr/>
          <a:lstStyle/>
          <a:p>
            <a:r>
              <a:rPr lang="en-US" sz="2100" dirty="0"/>
              <a:t>Because we have higher temperatures, knowledge of the thermal field is critical</a:t>
            </a:r>
          </a:p>
          <a:p>
            <a:r>
              <a:rPr lang="en-US" sz="2100" dirty="0"/>
              <a:t>Thermal conductivity is similar to UO2, transport via phonons</a:t>
            </a:r>
          </a:p>
          <a:p>
            <a:r>
              <a:rPr lang="en-US" sz="2100" dirty="0"/>
              <a:t>Porosity, off-stoichiometry, fission products, etc., cause scattering and degrade </a:t>
            </a:r>
            <a:r>
              <a:rPr lang="en-US" sz="2100" i="1" dirty="0"/>
              <a:t>k</a:t>
            </a:r>
            <a:r>
              <a:rPr lang="en-US" sz="2100" dirty="0"/>
              <a:t>, metallic precipitates increase </a:t>
            </a:r>
            <a:r>
              <a:rPr lang="en-US" sz="2100" i="1" dirty="0"/>
              <a:t>k</a:t>
            </a:r>
          </a:p>
          <a:p>
            <a:r>
              <a:rPr lang="en-US" sz="2100" dirty="0"/>
              <a:t>The mixed oxide typically has worse conductivity than either pure oxide</a:t>
            </a:r>
          </a:p>
          <a:p>
            <a:r>
              <a:rPr lang="en-US" sz="2100" dirty="0"/>
              <a:t>Degrades with burnup</a:t>
            </a:r>
          </a:p>
          <a:p>
            <a:r>
              <a:rPr lang="en-US" sz="2100" dirty="0"/>
              <a:t>Various models have been developed to describe the degradation</a:t>
            </a:r>
          </a:p>
          <a:p>
            <a:endParaRPr lang="en-US" sz="2100" dirty="0"/>
          </a:p>
          <a:p>
            <a:endParaRPr lang="en-US" sz="2100" dirty="0"/>
          </a:p>
        </p:txBody>
      </p:sp>
      <p:sp>
        <p:nvSpPr>
          <p:cNvPr id="5" name="Slide Number Placeholder 4">
            <a:extLst>
              <a:ext uri="{FF2B5EF4-FFF2-40B4-BE49-F238E27FC236}">
                <a16:creationId xmlns:a16="http://schemas.microsoft.com/office/drawing/2014/main" id="{BF1B0AAC-C2D4-DCCA-3EBE-8036DF9950D9}"/>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1026" name="Picture 2" descr="11: Thermal conductivity for ThO2, PuO2, UO2, U-MOX fuel and the... |  Download Scientific Diagram">
            <a:extLst>
              <a:ext uri="{FF2B5EF4-FFF2-40B4-BE49-F238E27FC236}">
                <a16:creationId xmlns:a16="http://schemas.microsoft.com/office/drawing/2014/main" id="{F34D8268-458E-043C-C098-C7ACF446C13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0976" y="1630597"/>
            <a:ext cx="3584027" cy="27783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5B3626-1FCB-51B9-2D97-FA0BC5D4D80D}"/>
              </a:ext>
            </a:extLst>
          </p:cNvPr>
          <p:cNvPicPr>
            <a:picLocks noChangeAspect="1"/>
          </p:cNvPicPr>
          <p:nvPr/>
        </p:nvPicPr>
        <p:blipFill>
          <a:blip r:embed="rId3"/>
          <a:stretch>
            <a:fillRect/>
          </a:stretch>
        </p:blipFill>
        <p:spPr>
          <a:xfrm>
            <a:off x="7232417" y="4408912"/>
            <a:ext cx="3472586" cy="2449087"/>
          </a:xfrm>
          <a:prstGeom prst="rect">
            <a:avLst/>
          </a:prstGeom>
        </p:spPr>
      </p:pic>
    </p:spTree>
    <p:extLst>
      <p:ext uri="{BB962C8B-B14F-4D97-AF65-F5344CB8AC3E}">
        <p14:creationId xmlns:p14="http://schemas.microsoft.com/office/powerpoint/2010/main" val="72880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006C-B976-CC45-98EA-EE68C851966E}"/>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EE661C3D-6781-324D-82A7-D699690F2372}"/>
              </a:ext>
            </a:extLst>
          </p:cNvPr>
          <p:cNvSpPr>
            <a:spLocks noGrp="1"/>
          </p:cNvSpPr>
          <p:nvPr>
            <p:ph sz="half" idx="1"/>
          </p:nvPr>
        </p:nvSpPr>
        <p:spPr/>
        <p:txBody>
          <a:bodyPr/>
          <a:lstStyle/>
          <a:p>
            <a:r>
              <a:rPr lang="en-US" sz="2200" dirty="0"/>
              <a:t>Oxide nuclear fuels are commonly touted for their outstanding high temperature capabilities under irradiation, but this stability comes with the tradeoff of low thermal conductivity</a:t>
            </a:r>
          </a:p>
          <a:p>
            <a:r>
              <a:rPr lang="en-US" sz="2200" dirty="0"/>
              <a:t>Due to the low thermal transport, a steep temperature gradient is formed along the radius of the fuel pellet, with the hottest region at the center of the pellet and coolest near the cladding</a:t>
            </a:r>
          </a:p>
          <a:p>
            <a:r>
              <a:rPr lang="en-US" sz="2200" dirty="0"/>
              <a:t>This leads to grain growth and restructuring</a:t>
            </a:r>
          </a:p>
          <a:p>
            <a:endParaRPr lang="en-US" sz="2200" dirty="0"/>
          </a:p>
          <a:p>
            <a:endParaRPr lang="en-US" sz="2200" dirty="0"/>
          </a:p>
        </p:txBody>
      </p:sp>
      <p:sp>
        <p:nvSpPr>
          <p:cNvPr id="4" name="Content Placeholder 3">
            <a:extLst>
              <a:ext uri="{FF2B5EF4-FFF2-40B4-BE49-F238E27FC236}">
                <a16:creationId xmlns:a16="http://schemas.microsoft.com/office/drawing/2014/main" id="{78908943-F94E-5149-A9A5-B435C8C273A7}"/>
              </a:ext>
            </a:extLst>
          </p:cNvPr>
          <p:cNvSpPr>
            <a:spLocks noGrp="1"/>
          </p:cNvSpPr>
          <p:nvPr>
            <p:ph sz="half" idx="2"/>
          </p:nvPr>
        </p:nvSpPr>
        <p:spPr/>
        <p:txBody>
          <a:bodyPr/>
          <a:lstStyle/>
          <a:p>
            <a:r>
              <a:rPr lang="en-US" sz="2200" dirty="0"/>
              <a:t>Pu bearing fast reactor oxide fuels display four defining regions of a restructured pellet:</a:t>
            </a:r>
          </a:p>
          <a:p>
            <a:pPr lvl="1"/>
            <a:r>
              <a:rPr lang="en-US" sz="2200" dirty="0"/>
              <a:t>the central void, the columnar grain growth region, the equiaxed grain growth region, and the as-sintered region</a:t>
            </a:r>
          </a:p>
          <a:p>
            <a:r>
              <a:rPr lang="en-US" sz="2200" dirty="0"/>
              <a:t>The higher temperatures and heating rates form coarse, elongated grains that grow radially toward the outer rim of the fuel</a:t>
            </a:r>
          </a:p>
          <a:p>
            <a:endParaRPr lang="en-US" sz="2200" dirty="0"/>
          </a:p>
        </p:txBody>
      </p:sp>
      <p:sp>
        <p:nvSpPr>
          <p:cNvPr id="5" name="Slide Number Placeholder 4">
            <a:extLst>
              <a:ext uri="{FF2B5EF4-FFF2-40B4-BE49-F238E27FC236}">
                <a16:creationId xmlns:a16="http://schemas.microsoft.com/office/drawing/2014/main" id="{BE4CE650-9E19-124C-A881-A1E90D9899A5}"/>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211794330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35905</TotalTime>
  <Words>2402</Words>
  <Application>Microsoft Macintosh PowerPoint</Application>
  <PresentationFormat>Widescreen</PresentationFormat>
  <Paragraphs>206</Paragraphs>
  <Slides>32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Calibri Light</vt:lpstr>
      <vt:lpstr>Symbol</vt:lpstr>
      <vt:lpstr>Custom Design</vt:lpstr>
      <vt:lpstr>1_NCStateU-horizontal-left-logo</vt:lpstr>
      <vt:lpstr>NE 795: Advanced Reactor Materials</vt:lpstr>
      <vt:lpstr>Housekeeping</vt:lpstr>
      <vt:lpstr>Last Time</vt:lpstr>
      <vt:lpstr>Mixed oxide fuel</vt:lpstr>
      <vt:lpstr>MOX Introduction</vt:lpstr>
      <vt:lpstr>MOX Fuel Design</vt:lpstr>
      <vt:lpstr>MOX Fuels in SFRs</vt:lpstr>
      <vt:lpstr>Thermal Properties</vt:lpstr>
      <vt:lpstr>MOX Restructuring</vt:lpstr>
      <vt:lpstr>MOX Restructuring</vt:lpstr>
      <vt:lpstr>MOX Pore Formation</vt:lpstr>
      <vt:lpstr>MOX Pore Formation</vt:lpstr>
      <vt:lpstr>Pore Migration</vt:lpstr>
      <vt:lpstr>MOX Restructuring</vt:lpstr>
      <vt:lpstr>Redistribution of Pu</vt:lpstr>
      <vt:lpstr>Redistribution of Pu</vt:lpstr>
      <vt:lpstr>Pu-rich Agglomerates</vt:lpstr>
      <vt:lpstr>Pu-rich Agglomerates</vt:lpstr>
      <vt:lpstr>Oxygen Redistribution</vt:lpstr>
      <vt:lpstr>O/M Ratio</vt:lpstr>
      <vt:lpstr>Solid Fission Products</vt:lpstr>
      <vt:lpstr>Metallic Inclusions</vt:lpstr>
      <vt:lpstr>Metallic Inclusions</vt:lpstr>
      <vt:lpstr>Oxide Phases</vt:lpstr>
      <vt:lpstr>Joint Oxyde Gaine</vt:lpstr>
      <vt:lpstr>Joint Oxide Gain</vt:lpstr>
      <vt:lpstr>Joint Oxide Gain</vt:lpstr>
      <vt:lpstr>MOX FCCI</vt:lpstr>
      <vt:lpstr>MOX FCCI</vt:lpstr>
      <vt:lpstr>MOX FCCI</vt:lpstr>
      <vt:lpstr>MOX 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118</cp:revision>
  <dcterms:created xsi:type="dcterms:W3CDTF">2019-12-09T16:44:02Z</dcterms:created>
  <dcterms:modified xsi:type="dcterms:W3CDTF">2023-10-12T15:29:31Z</dcterms:modified>
</cp:coreProperties>
</file>